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</p:sldIdLst>
  <p:sldSz cy="5143500" cx="9144000"/>
  <p:notesSz cx="6858000" cy="9144000"/>
  <p:embeddedFontLst>
    <p:embeddedFont>
      <p:font typeface="Caveat"/>
      <p:regular r:id="rId33"/>
      <p:bold r:id="rId34"/>
    </p:embeddedFont>
    <p:embeddedFont>
      <p:font typeface="Amatic SC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BADBDAC-BE7D-442E-9EBF-1B1DEB927C94}">
  <a:tblStyle styleId="{FBADBDAC-BE7D-442E-9EBF-1B1DEB927C9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Caveat-regular.fntdata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AmaticSC-regular.fntdata"/><Relationship Id="rId12" Type="http://schemas.openxmlformats.org/officeDocument/2006/relationships/slide" Target="slides/slide7.xml"/><Relationship Id="rId34" Type="http://schemas.openxmlformats.org/officeDocument/2006/relationships/font" Target="fonts/Caveat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AmaticSC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84e2af7bde_0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84e2af7bde_0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84e2af7bde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84e2af7bde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de028d9592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de028d959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de028d9592_0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de028d9592_0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de028d9592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de028d9592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de028d959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de028d959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de028d9592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de028d9592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de028d9592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de028d9592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de028d9592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de028d9592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de028d959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de028d959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84e2af7bd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84e2af7bd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de028d9592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de028d9592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de028d9592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de028d9592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84e2af7bde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84e2af7bde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4f5b52429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4f5b52429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4ec6a76ed1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4ec6a76ed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4ec6a76ed1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4ec6a76ed1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4ec6a76ed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4ec6a76ed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4ec6a76ed1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4ec6a76ed1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84e2af7bde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84e2af7bde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84e2af7bde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84e2af7bd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4f5b52429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4f5b52429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4f5b524296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4f5b524296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84e2af7bde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84e2af7bde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108563305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108563305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108563305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108563305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>
    <mc:Choice Requires="p14">
      <p:transition spd="slow" p14:dur="700">
        <p14:gallery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25.jp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9.jpg"/><Relationship Id="rId5" Type="http://schemas.openxmlformats.org/officeDocument/2006/relationships/image" Target="../media/image7.jpg"/><Relationship Id="rId6" Type="http://schemas.openxmlformats.org/officeDocument/2006/relationships/image" Target="../media/image10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9.png"/><Relationship Id="rId4" Type="http://schemas.openxmlformats.org/officeDocument/2006/relationships/image" Target="../media/image24.jpg"/><Relationship Id="rId5" Type="http://schemas.openxmlformats.org/officeDocument/2006/relationships/image" Target="../media/image20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6.png"/><Relationship Id="rId4" Type="http://schemas.openxmlformats.org/officeDocument/2006/relationships/image" Target="../media/image2.jpg"/><Relationship Id="rId5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12672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9600">
                <a:latin typeface="Amatic SC"/>
                <a:ea typeface="Amatic SC"/>
                <a:cs typeface="Amatic SC"/>
                <a:sym typeface="Amatic SC"/>
              </a:rPr>
              <a:t>LA FILIERE ST2S</a:t>
            </a:r>
            <a:endParaRPr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3426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 </a:t>
            </a: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SPE 1 :</a:t>
            </a: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physique-chimie pour la </a:t>
            </a: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santé</a:t>
            </a:r>
            <a:endParaRPr b="1" sz="40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2"/>
          <p:cNvSpPr txBox="1"/>
          <p:nvPr>
            <p:ph idx="1" type="body"/>
          </p:nvPr>
        </p:nvSpPr>
        <p:spPr>
          <a:xfrm>
            <a:off x="311700" y="1152475"/>
            <a:ext cx="5354100" cy="9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fr"/>
              <a:t>Prévenir et sécuriser, analyser et diagnostiquer, faire des choix autonomes et responsables via des travaux pratiques</a:t>
            </a:r>
            <a:endParaRPr/>
          </a:p>
        </p:txBody>
      </p:sp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2750" y="2633400"/>
            <a:ext cx="3238699" cy="182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2301" y="2872327"/>
            <a:ext cx="2732939" cy="1821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0975" y="176522"/>
            <a:ext cx="2901325" cy="199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SPE 2 : </a:t>
            </a: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Biologie et Physiopathologie Humaine (BPH)</a:t>
            </a:r>
            <a:endParaRPr b="1" sz="40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34" name="Google Shape;134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333333"/>
                </a:solidFill>
                <a:highlight>
                  <a:srgbClr val="FFFFFF"/>
                </a:highlight>
              </a:rPr>
              <a:t>l’organisation et les grandes fonctions de l’être humain, </a:t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fr">
                <a:solidFill>
                  <a:srgbClr val="333333"/>
                </a:solidFill>
                <a:highlight>
                  <a:srgbClr val="FFFFFF"/>
                </a:highlight>
              </a:rPr>
              <a:t>les maladies, leur prévention et leur traitement.</a:t>
            </a:r>
            <a:endParaRPr/>
          </a:p>
        </p:txBody>
      </p:sp>
      <p:pic>
        <p:nvPicPr>
          <p:cNvPr id="135" name="Google Shape;13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8874" y="445025"/>
            <a:ext cx="3715726" cy="463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591632" y="2359725"/>
            <a:ext cx="769121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SPE 3 : Sciences et Techniques SANITAIRES ET SOCIALES (STSS)</a:t>
            </a:r>
            <a:endParaRPr b="1" sz="40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graphicFrame>
        <p:nvGraphicFramePr>
          <p:cNvPr id="142" name="Google Shape;142;p24"/>
          <p:cNvGraphicFramePr/>
          <p:nvPr/>
        </p:nvGraphicFramePr>
        <p:xfrm>
          <a:off x="527425" y="1825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{FBADBDAC-BE7D-442E-9EBF-1B1DEB927C94}</a:tableStyleId>
              </a:tblPr>
              <a:tblGrid>
                <a:gridCol w="1759250"/>
                <a:gridCol w="1759250"/>
                <a:gridCol w="17592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1ère </a:t>
                      </a:r>
                      <a:endParaRPr sz="18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Tale</a:t>
                      </a:r>
                      <a:endParaRPr sz="18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thématique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la santé et le bien-être (définition, mesures)</a:t>
                      </a:r>
                      <a:endParaRPr sz="1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la protection sociale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les politiques et dispositifs sanitaires et sociaux.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méthodologie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démarche d’étude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800"/>
                        <a:t>démarche de projet</a:t>
                      </a:r>
                      <a:endParaRPr sz="18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</a:tbl>
          </a:graphicData>
        </a:graphic>
      </p:graphicFrame>
      <p:pic>
        <p:nvPicPr>
          <p:cNvPr id="143" name="Google Shape;14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3469" y="2571750"/>
            <a:ext cx="2442156" cy="154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3073" y="33400"/>
            <a:ext cx="3368053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5"/>
          <p:cNvSpPr/>
          <p:nvPr/>
        </p:nvSpPr>
        <p:spPr>
          <a:xfrm>
            <a:off x="7034825" y="2522550"/>
            <a:ext cx="1628100" cy="412800"/>
          </a:xfrm>
          <a:prstGeom prst="ellipse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5"/>
          <p:cNvSpPr txBox="1"/>
          <p:nvPr/>
        </p:nvSpPr>
        <p:spPr>
          <a:xfrm>
            <a:off x="612950" y="2052850"/>
            <a:ext cx="3197700" cy="1285800"/>
          </a:xfrm>
          <a:prstGeom prst="rect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E</a:t>
            </a:r>
            <a:r>
              <a:rPr b="1" lang="fr">
                <a:solidFill>
                  <a:schemeClr val="dk1"/>
                </a:solidFill>
              </a:rPr>
              <a:t>n 1ère : moyenne des bulletins</a:t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En terminale :</a:t>
            </a:r>
            <a:r>
              <a:rPr lang="fr"/>
              <a:t>Epreuve de chimie regroupée avec la BPH  de</a:t>
            </a:r>
            <a:r>
              <a:rPr lang="fr" u="sng"/>
              <a:t> 4h en mars</a:t>
            </a:r>
            <a:endParaRPr u="sng"/>
          </a:p>
        </p:txBody>
      </p:sp>
      <p:cxnSp>
        <p:nvCxnSpPr>
          <p:cNvPr id="151" name="Google Shape;151;p25"/>
          <p:cNvCxnSpPr>
            <a:stCxn id="149" idx="2"/>
            <a:endCxn id="150" idx="3"/>
          </p:cNvCxnSpPr>
          <p:nvPr/>
        </p:nvCxnSpPr>
        <p:spPr>
          <a:xfrm rot="10800000">
            <a:off x="3810725" y="2695650"/>
            <a:ext cx="3224100" cy="333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52" name="Google Shape;152;p25"/>
          <p:cNvSpPr txBox="1"/>
          <p:nvPr/>
        </p:nvSpPr>
        <p:spPr>
          <a:xfrm>
            <a:off x="431350" y="791025"/>
            <a:ext cx="3891900" cy="6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ATTENTION :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évaluation en 2 temps : 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Google Shape;15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450" y="45375"/>
            <a:ext cx="3168466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6"/>
          <p:cNvSpPr/>
          <p:nvPr/>
        </p:nvSpPr>
        <p:spPr>
          <a:xfrm>
            <a:off x="5828075" y="4567375"/>
            <a:ext cx="822600" cy="2559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6"/>
          <p:cNvSpPr txBox="1"/>
          <p:nvPr/>
        </p:nvSpPr>
        <p:spPr>
          <a:xfrm>
            <a:off x="1084000" y="2370475"/>
            <a:ext cx="3197700" cy="128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u="sng"/>
              <a:t>Épreuve : 4h</a:t>
            </a:r>
            <a:endParaRPr u="sng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cours de chimie et BPH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analyse de documents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restitution de connaissances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maîtrise du vocabulaire médical</a:t>
            </a:r>
            <a:endParaRPr/>
          </a:p>
        </p:txBody>
      </p:sp>
      <p:cxnSp>
        <p:nvCxnSpPr>
          <p:cNvPr id="160" name="Google Shape;160;p26"/>
          <p:cNvCxnSpPr>
            <a:stCxn id="158" idx="1"/>
            <a:endCxn id="159" idx="3"/>
          </p:cNvCxnSpPr>
          <p:nvPr/>
        </p:nvCxnSpPr>
        <p:spPr>
          <a:xfrm rot="10800000">
            <a:off x="4281742" y="3013351"/>
            <a:ext cx="1666800" cy="1591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1" name="Google Shape;161;p26"/>
          <p:cNvSpPr txBox="1"/>
          <p:nvPr/>
        </p:nvSpPr>
        <p:spPr>
          <a:xfrm>
            <a:off x="431350" y="791025"/>
            <a:ext cx="3891900" cy="6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ATTENTION :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cours de première ET de terminale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7723" y="152400"/>
            <a:ext cx="3197700" cy="4883358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7"/>
          <p:cNvSpPr/>
          <p:nvPr/>
        </p:nvSpPr>
        <p:spPr>
          <a:xfrm>
            <a:off x="5713225" y="3699450"/>
            <a:ext cx="921600" cy="4074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7"/>
          <p:cNvSpPr/>
          <p:nvPr/>
        </p:nvSpPr>
        <p:spPr>
          <a:xfrm>
            <a:off x="5713225" y="4529050"/>
            <a:ext cx="823200" cy="237900"/>
          </a:xfrm>
          <a:prstGeom prst="ellipse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7"/>
          <p:cNvSpPr txBox="1"/>
          <p:nvPr/>
        </p:nvSpPr>
        <p:spPr>
          <a:xfrm>
            <a:off x="1205175" y="2884875"/>
            <a:ext cx="3197700" cy="12858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u="sng"/>
              <a:t>Épreuve : 3h</a:t>
            </a:r>
            <a:endParaRPr u="sng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question de connaissance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fr"/>
              <a:t>question analyse d’un corpus documentaire</a:t>
            </a:r>
            <a:endParaRPr/>
          </a:p>
        </p:txBody>
      </p:sp>
      <p:cxnSp>
        <p:nvCxnSpPr>
          <p:cNvPr id="170" name="Google Shape;170;p27"/>
          <p:cNvCxnSpPr>
            <a:stCxn id="168" idx="2"/>
            <a:endCxn id="169" idx="3"/>
          </p:cNvCxnSpPr>
          <p:nvPr/>
        </p:nvCxnSpPr>
        <p:spPr>
          <a:xfrm rot="10800000">
            <a:off x="4402825" y="3527800"/>
            <a:ext cx="1310400" cy="1120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1" name="Google Shape;171;p27"/>
          <p:cNvSpPr txBox="1"/>
          <p:nvPr/>
        </p:nvSpPr>
        <p:spPr>
          <a:xfrm>
            <a:off x="431350" y="791025"/>
            <a:ext cx="3891900" cy="6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ATTENTION :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cours de première ET de terminale</a:t>
            </a:r>
            <a:endParaRPr b="1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Grand oral saison 1</a:t>
            </a:r>
            <a:endParaRPr b="1" sz="4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77" name="Google Shape;177;p28"/>
          <p:cNvSpPr txBox="1"/>
          <p:nvPr/>
        </p:nvSpPr>
        <p:spPr>
          <a:xfrm>
            <a:off x="504475" y="1327000"/>
            <a:ext cx="7841400" cy="3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Une épreuve en première pour :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appliquer la méthodologie d’étude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lang="fr" sz="1600"/>
              <a:t>préparer au grand oral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Travail de groupe préparé en classe et sur votre temps </a:t>
            </a:r>
            <a:r>
              <a:rPr lang="fr" sz="1600"/>
              <a:t>personnel.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Choix du sujet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Présentation orale 20 min par candidat.</a:t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Evaluation courant mai (en attente du calendrier des épreuves pour l’année prochaine)</a:t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7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5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Grand oral saison 2 (le bac)</a:t>
            </a:r>
            <a:endParaRPr b="1" sz="45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83" name="Google Shape;183;p29"/>
          <p:cNvSpPr txBox="1"/>
          <p:nvPr/>
        </p:nvSpPr>
        <p:spPr>
          <a:xfrm>
            <a:off x="504475" y="1327000"/>
            <a:ext cx="7841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184" name="Google Shape;184;p29"/>
          <p:cNvSpPr txBox="1"/>
          <p:nvPr/>
        </p:nvSpPr>
        <p:spPr>
          <a:xfrm>
            <a:off x="0" y="1151525"/>
            <a:ext cx="62511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500" u="sng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définition et objectifs</a:t>
            </a:r>
            <a:endParaRPr b="1" sz="4500" u="sng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85" name="Google Shape;185;p29"/>
          <p:cNvSpPr txBox="1"/>
          <p:nvPr/>
        </p:nvSpPr>
        <p:spPr>
          <a:xfrm>
            <a:off x="97500" y="2028725"/>
            <a:ext cx="8949000" cy="285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fr" sz="1700">
                <a:solidFill>
                  <a:schemeClr val="dk1"/>
                </a:solidFill>
              </a:rPr>
              <a:t>Montrer sa capacité à prendre la parole en public de façon claire et convaincante. 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fr" sz="1700">
                <a:solidFill>
                  <a:schemeClr val="dk1"/>
                </a:solidFill>
              </a:rPr>
              <a:t>Utiliser les connaissances liées à ses spécialités pour démontrer ses capacités argumentatives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fr" sz="1700">
                <a:solidFill>
                  <a:schemeClr val="dk1"/>
                </a:solidFill>
              </a:rPr>
              <a:t>Maturité de son projet de poursuite d'études, voire professionnel.</a:t>
            </a:r>
            <a:endParaRPr sz="1700">
              <a:solidFill>
                <a:schemeClr val="dk1"/>
              </a:solidFill>
            </a:endParaRPr>
          </a:p>
          <a:p>
            <a:pPr indent="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dk1"/>
                </a:solidFill>
                <a:highlight>
                  <a:schemeClr val="lt1"/>
                </a:highlight>
              </a:rPr>
              <a:t>Épreuve orale</a:t>
            </a:r>
            <a:endParaRPr sz="17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dk1"/>
                </a:solidFill>
                <a:highlight>
                  <a:schemeClr val="lt1"/>
                </a:highlight>
              </a:rPr>
              <a:t>Durée : 20 minutes</a:t>
            </a:r>
            <a:endParaRPr sz="17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dk1"/>
                </a:solidFill>
                <a:highlight>
                  <a:schemeClr val="lt1"/>
                </a:highlight>
              </a:rPr>
              <a:t>Préparation : 20 minutes</a:t>
            </a:r>
            <a:endParaRPr sz="1700">
              <a:solidFill>
                <a:schemeClr val="dk1"/>
              </a:solidFill>
              <a:highlight>
                <a:schemeClr val="lt1"/>
              </a:highlight>
            </a:endParaRPr>
          </a:p>
          <a:p>
            <a:pPr indent="0" lvl="0" marL="18288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dk1"/>
                </a:solidFill>
                <a:highlight>
                  <a:schemeClr val="lt1"/>
                </a:highlight>
              </a:rPr>
              <a:t>Coefficient : 14 [voie technologique]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0"/>
          <p:cNvSpPr txBox="1"/>
          <p:nvPr>
            <p:ph type="title"/>
          </p:nvPr>
        </p:nvSpPr>
        <p:spPr>
          <a:xfrm>
            <a:off x="536125" y="46450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500" u="sng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déroulement de l’épreuve</a:t>
            </a:r>
            <a:endParaRPr b="1" sz="4500" u="sng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91" name="Google Shape;191;p30"/>
          <p:cNvSpPr txBox="1"/>
          <p:nvPr>
            <p:ph idx="1" type="body"/>
          </p:nvPr>
        </p:nvSpPr>
        <p:spPr>
          <a:xfrm>
            <a:off x="1303800" y="13869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600">
                <a:solidFill>
                  <a:srgbClr val="000000"/>
                </a:solidFill>
              </a:rPr>
              <a:t>Le Grand oral dure 20 minutes avec 20 minutes de préparation.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70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00000"/>
                </a:solidFill>
              </a:rPr>
              <a:t>Présentation de deux questions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600">
                <a:solidFill>
                  <a:srgbClr val="000000"/>
                </a:solidFill>
              </a:rPr>
              <a:t>Portent sur l'enseignement de spécialité pour lequel le programme prévoit la réalisation d'une étude approfondie.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70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00000"/>
                </a:solidFill>
              </a:rPr>
              <a:t>Le jury choisit une de ces deux questions. 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600">
                <a:solidFill>
                  <a:srgbClr val="000000"/>
                </a:solidFill>
              </a:rPr>
              <a:t>20 minutes de préparation.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7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fr" sz="1600">
                <a:solidFill>
                  <a:srgbClr val="000000"/>
                </a:solidFill>
              </a:rPr>
              <a:t>L'épreuve se déroule en 3 temps.</a:t>
            </a:r>
            <a:endParaRPr b="1"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700"/>
              </a:spcAft>
              <a:buNone/>
            </a:pPr>
            <a:r>
              <a:rPr b="1" lang="fr" sz="3500">
                <a:solidFill>
                  <a:srgbClr val="6AA84F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10</a:t>
            </a:r>
            <a:r>
              <a:rPr b="1" lang="fr" sz="3500">
                <a:solidFill>
                  <a:srgbClr val="6AA84F"/>
                </a:solidFill>
                <a:highlight>
                  <a:srgbClr val="FFFFFF"/>
                </a:highlight>
                <a:latin typeface="Amatic SC"/>
                <a:ea typeface="Amatic SC"/>
                <a:cs typeface="Amatic SC"/>
                <a:sym typeface="Amatic SC"/>
              </a:rPr>
              <a:t> minutes</a:t>
            </a:r>
            <a:endParaRPr b="1" sz="35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97" name="Google Shape;197;p31"/>
          <p:cNvSpPr txBox="1"/>
          <p:nvPr>
            <p:ph idx="1" type="body"/>
          </p:nvPr>
        </p:nvSpPr>
        <p:spPr>
          <a:xfrm>
            <a:off x="1303800" y="145520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solidFill>
                  <a:srgbClr val="000000"/>
                </a:solidFill>
                <a:highlight>
                  <a:srgbClr val="FFFFFF"/>
                </a:highlight>
              </a:rPr>
              <a:t>Présentation de la question choisie et réponse.</a:t>
            </a:r>
            <a:r>
              <a:rPr lang="fr" sz="1600">
                <a:solidFill>
                  <a:srgbClr val="000000"/>
                </a:solidFill>
                <a:highlight>
                  <a:srgbClr val="FFFFFF"/>
                </a:highlight>
              </a:rPr>
              <a:t> Évaluation de l’argumentation et ses qualités de présentation. </a:t>
            </a:r>
            <a:endParaRPr sz="16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70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000000"/>
                </a:solidFill>
                <a:highlight>
                  <a:srgbClr val="FFFFFF"/>
                </a:highlight>
              </a:rPr>
              <a:t>L'exposé se déroule sans note et debout, sauf aménagements pour les candidats à besoins spécifiques.</a:t>
            </a:r>
            <a:endParaRPr sz="16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7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8" name="Google Shape;198;p31"/>
          <p:cNvPicPr preferRelativeResize="0"/>
          <p:nvPr/>
        </p:nvPicPr>
        <p:blipFill rotWithShape="1">
          <a:blip r:embed="rId3">
            <a:alphaModFix/>
          </a:blip>
          <a:srcRect b="37288" l="0" r="62665" t="0"/>
          <a:stretch/>
        </p:blipFill>
        <p:spPr>
          <a:xfrm>
            <a:off x="7369000" y="464050"/>
            <a:ext cx="1335175" cy="161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414000" y="1881775"/>
            <a:ext cx="2233500" cy="2233200"/>
          </a:xfrm>
          <a:prstGeom prst="wedgeRectCallout">
            <a:avLst>
              <a:gd fmla="val 83117" name="adj1"/>
              <a:gd fmla="val 2503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/>
              <a:t>relations humaines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pour qui?</a:t>
            </a:r>
            <a:endParaRPr b="1" sz="40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3438" y="1417100"/>
            <a:ext cx="2497124" cy="379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3953" y="2569125"/>
            <a:ext cx="2233601" cy="148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73679" y="272846"/>
            <a:ext cx="2087650" cy="2087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72962" y="2685071"/>
            <a:ext cx="2306029" cy="230602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5972950" y="200075"/>
            <a:ext cx="2233500" cy="2233200"/>
          </a:xfrm>
          <a:prstGeom prst="wedgeRectCallout">
            <a:avLst>
              <a:gd fmla="val -60281" name="adj1"/>
              <a:gd fmla="val 43168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/>
              <a:t>métiers de la santé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6009225" y="2569126"/>
            <a:ext cx="2233500" cy="2382900"/>
          </a:xfrm>
          <a:prstGeom prst="wedgeRectCallout">
            <a:avLst>
              <a:gd fmla="val -65170" name="adj1"/>
              <a:gd fmla="val -21876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/>
              <a:t>métiers du social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700"/>
              </a:spcAft>
              <a:buNone/>
            </a:pPr>
            <a:r>
              <a:rPr b="1" lang="fr" sz="35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10 minutes</a:t>
            </a:r>
            <a:endParaRPr b="1" sz="35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04" name="Google Shape;204;p32"/>
          <p:cNvSpPr txBox="1"/>
          <p:nvPr>
            <p:ph idx="1" type="body"/>
          </p:nvPr>
        </p:nvSpPr>
        <p:spPr>
          <a:xfrm>
            <a:off x="1303800" y="147797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solidFill>
                  <a:srgbClr val="000000"/>
                </a:solidFill>
                <a:highlight>
                  <a:srgbClr val="FFFFFF"/>
                </a:highlight>
              </a:rPr>
              <a:t>Echange avec le jury. </a:t>
            </a:r>
            <a:endParaRPr b="1" sz="16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700"/>
              </a:spcBef>
              <a:spcAft>
                <a:spcPts val="1700"/>
              </a:spcAft>
              <a:buNone/>
            </a:pPr>
            <a:r>
              <a:rPr b="1" lang="fr" sz="1600">
                <a:solidFill>
                  <a:srgbClr val="000000"/>
                </a:solidFill>
                <a:highlight>
                  <a:srgbClr val="FFFFFF"/>
                </a:highlight>
              </a:rPr>
              <a:t>Évaluation</a:t>
            </a:r>
            <a:r>
              <a:rPr b="1" lang="fr" sz="1600">
                <a:solidFill>
                  <a:srgbClr val="000000"/>
                </a:solidFill>
                <a:highlight>
                  <a:srgbClr val="FFFFFF"/>
                </a:highlight>
              </a:rPr>
              <a:t> de la solidité de ses connaissances et ses compétences argumentatives.</a:t>
            </a:r>
            <a:r>
              <a:rPr lang="fr" sz="1600">
                <a:solidFill>
                  <a:srgbClr val="000000"/>
                </a:solidFill>
                <a:highlight>
                  <a:srgbClr val="FFFFFF"/>
                </a:highlight>
              </a:rPr>
              <a:t> Mise en valeur des connaissances (programme de spécialités de première et terminale) </a:t>
            </a:r>
            <a:endParaRPr/>
          </a:p>
        </p:txBody>
      </p:sp>
      <p:pic>
        <p:nvPicPr>
          <p:cNvPr id="205" name="Google Shape;205;p32"/>
          <p:cNvPicPr preferRelativeResize="0"/>
          <p:nvPr/>
        </p:nvPicPr>
        <p:blipFill rotWithShape="1">
          <a:blip r:embed="rId3">
            <a:alphaModFix/>
          </a:blip>
          <a:srcRect b="37288" l="0" r="62665" t="0"/>
          <a:stretch/>
        </p:blipFill>
        <p:spPr>
          <a:xfrm>
            <a:off x="7346275" y="289038"/>
            <a:ext cx="1335175" cy="161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500" u="sng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evaluation </a:t>
            </a:r>
            <a:endParaRPr b="1" sz="4500" u="sng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11" name="Google Shape;211;p33"/>
          <p:cNvSpPr txBox="1"/>
          <p:nvPr>
            <p:ph idx="1" type="body"/>
          </p:nvPr>
        </p:nvSpPr>
        <p:spPr>
          <a:xfrm>
            <a:off x="1303800" y="1534875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600">
                <a:solidFill>
                  <a:srgbClr val="000000"/>
                </a:solidFill>
              </a:rPr>
              <a:t>L'épreuve est notée sur 20 points. Le jury valorise la solidité des connaissances du candidat, sa capacité à argumenter et à relier les savoirs, son esprit critique, la précision de son expression, la clarté de son propos, son engagement dans sa parole, sa force de conviction</a:t>
            </a:r>
            <a:endParaRPr sz="160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Pour quoi faire?</a:t>
            </a:r>
            <a:endParaRPr b="1" sz="4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217" name="Google Shape;217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école spécialisée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BTS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fr"/>
              <a:t>BUT</a:t>
            </a:r>
            <a:endParaRPr/>
          </a:p>
        </p:txBody>
      </p:sp>
      <p:pic>
        <p:nvPicPr>
          <p:cNvPr id="218" name="Google Shape;218;p34"/>
          <p:cNvPicPr preferRelativeResize="0"/>
          <p:nvPr/>
        </p:nvPicPr>
        <p:blipFill rotWithShape="1">
          <a:blip r:embed="rId3">
            <a:alphaModFix/>
          </a:blip>
          <a:srcRect b="17191" l="0" r="0" t="0"/>
          <a:stretch/>
        </p:blipFill>
        <p:spPr>
          <a:xfrm>
            <a:off x="1477225" y="1727100"/>
            <a:ext cx="2441100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2275" y="241200"/>
            <a:ext cx="4122475" cy="2748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4"/>
          <p:cNvPicPr preferRelativeResize="0"/>
          <p:nvPr/>
        </p:nvPicPr>
        <p:blipFill rotWithShape="1">
          <a:blip r:embed="rId5">
            <a:alphaModFix/>
          </a:blip>
          <a:srcRect b="35437" l="-2490" r="2489" t="18007"/>
          <a:stretch/>
        </p:blipFill>
        <p:spPr>
          <a:xfrm>
            <a:off x="4980625" y="3409150"/>
            <a:ext cx="3529902" cy="123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/>
          <p:nvPr/>
        </p:nvSpPr>
        <p:spPr>
          <a:xfrm>
            <a:off x="2783975" y="156950"/>
            <a:ext cx="5830200" cy="46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➔"/>
            </a:pPr>
            <a:r>
              <a:rPr b="1" lang="fr" sz="2000">
                <a:solidFill>
                  <a:srgbClr val="FF0000"/>
                </a:solidFill>
              </a:rPr>
              <a:t>les BTS et les BUT</a:t>
            </a:r>
            <a:r>
              <a:rPr lang="fr" sz="2000">
                <a:solidFill>
                  <a:srgbClr val="575757"/>
                </a:solidFill>
              </a:rPr>
              <a:t> (sur 2 ans)</a:t>
            </a:r>
            <a:endParaRPr sz="2000">
              <a:solidFill>
                <a:srgbClr val="575757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◆"/>
            </a:pPr>
            <a:r>
              <a:rPr lang="fr" sz="2000">
                <a:solidFill>
                  <a:srgbClr val="575757"/>
                </a:solidFill>
              </a:rPr>
              <a:t>dans le </a:t>
            </a:r>
            <a:r>
              <a:rPr b="1" lang="fr" sz="2000">
                <a:solidFill>
                  <a:srgbClr val="575757"/>
                </a:solidFill>
              </a:rPr>
              <a:t>domaine du social</a:t>
            </a:r>
            <a:r>
              <a:rPr lang="fr" sz="2000">
                <a:solidFill>
                  <a:srgbClr val="575757"/>
                </a:solidFill>
              </a:rPr>
              <a:t> : BTS ESF (</a:t>
            </a:r>
            <a:r>
              <a:rPr lang="fr" sz="2000">
                <a:solidFill>
                  <a:srgbClr val="575757"/>
                </a:solidFill>
              </a:rPr>
              <a:t>Economie</a:t>
            </a:r>
            <a:r>
              <a:rPr lang="fr" sz="2000">
                <a:solidFill>
                  <a:srgbClr val="575757"/>
                </a:solidFill>
              </a:rPr>
              <a:t> Sociale Familiale) ; BTS SP3S (Services et Prestations des Secteurs Sanitaire et Social) ; BUT Carrières Sociales (plusieurs options)...</a:t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26" name="Google Shape;226;p35"/>
          <p:cNvSpPr txBox="1"/>
          <p:nvPr/>
        </p:nvSpPr>
        <p:spPr>
          <a:xfrm>
            <a:off x="272950" y="723350"/>
            <a:ext cx="2579400" cy="35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QUELLES POURSUITES </a:t>
            </a: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D'ÉTUDE</a:t>
            </a: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?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6"/>
          <p:cNvSpPr txBox="1"/>
          <p:nvPr/>
        </p:nvSpPr>
        <p:spPr>
          <a:xfrm>
            <a:off x="2571750" y="661350"/>
            <a:ext cx="6179700" cy="414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●"/>
            </a:pPr>
            <a:r>
              <a:rPr lang="fr" sz="2000">
                <a:solidFill>
                  <a:srgbClr val="575757"/>
                </a:solidFill>
              </a:rPr>
              <a:t>les BTS et les BUT (sur 2 ans)</a:t>
            </a:r>
            <a:endParaRPr sz="2000">
              <a:solidFill>
                <a:srgbClr val="575757"/>
              </a:solidFill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○"/>
            </a:pPr>
            <a:r>
              <a:rPr b="1" lang="fr" sz="2000">
                <a:solidFill>
                  <a:srgbClr val="575757"/>
                </a:solidFill>
              </a:rPr>
              <a:t>dans d'autres domaines</a:t>
            </a:r>
            <a:r>
              <a:rPr lang="fr" sz="2000">
                <a:solidFill>
                  <a:srgbClr val="575757"/>
                </a:solidFill>
              </a:rPr>
              <a:t> : BTS Communication ; BTS Assistant Manager ; BTS Comptabilité Gestion des Organisations...</a:t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32" name="Google Shape;232;p36"/>
          <p:cNvSpPr txBox="1"/>
          <p:nvPr/>
        </p:nvSpPr>
        <p:spPr>
          <a:xfrm>
            <a:off x="272950" y="723350"/>
            <a:ext cx="2579400" cy="35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QUELLES POURSUITES D'ÉTUDE?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7"/>
          <p:cNvSpPr txBox="1"/>
          <p:nvPr/>
        </p:nvSpPr>
        <p:spPr>
          <a:xfrm>
            <a:off x="2272125" y="374225"/>
            <a:ext cx="6448800" cy="4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➢"/>
            </a:pPr>
            <a:r>
              <a:rPr b="1" lang="fr" sz="2000">
                <a:solidFill>
                  <a:srgbClr val="FF0000"/>
                </a:solidFill>
              </a:rPr>
              <a:t>Écoles spécialisées</a:t>
            </a:r>
            <a:r>
              <a:rPr lang="fr" sz="2000">
                <a:solidFill>
                  <a:srgbClr val="575757"/>
                </a:solidFill>
              </a:rPr>
              <a:t> sur 3 ans (davantage en cas de spécialisation complémentaire)</a:t>
            </a:r>
            <a:endParaRPr sz="2000">
              <a:solidFill>
                <a:srgbClr val="575757"/>
              </a:solidFill>
            </a:endParaRPr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■"/>
            </a:pPr>
            <a:r>
              <a:rPr lang="fr" sz="2000">
                <a:solidFill>
                  <a:srgbClr val="575757"/>
                </a:solidFill>
              </a:rPr>
              <a:t>dans le domaine de la santé : IFSI (Institut de Formation en Soins Infirmiers), Brevet Professionnel de préparateur en pharmacie (en alternance)...</a:t>
            </a:r>
            <a:endParaRPr sz="2000">
              <a:solidFill>
                <a:srgbClr val="575757"/>
              </a:solidFill>
            </a:endParaRPr>
          </a:p>
          <a:p>
            <a:pPr indent="0" lvl="0" marL="1371600" marR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38" name="Google Shape;238;p37"/>
          <p:cNvSpPr txBox="1"/>
          <p:nvPr/>
        </p:nvSpPr>
        <p:spPr>
          <a:xfrm>
            <a:off x="272950" y="723350"/>
            <a:ext cx="2579400" cy="35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QUELLES POURSUITES D'ÉTUDE?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239" name="Google Shape;239;p37"/>
          <p:cNvPicPr preferRelativeResize="0"/>
          <p:nvPr/>
        </p:nvPicPr>
        <p:blipFill rotWithShape="1">
          <a:blip r:embed="rId3">
            <a:alphaModFix/>
          </a:blip>
          <a:srcRect b="0" l="21601" r="20607" t="0"/>
          <a:stretch/>
        </p:blipFill>
        <p:spPr>
          <a:xfrm>
            <a:off x="4908875" y="2711675"/>
            <a:ext cx="2194650" cy="209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/>
          <p:nvPr/>
        </p:nvSpPr>
        <p:spPr>
          <a:xfrm>
            <a:off x="2272125" y="374225"/>
            <a:ext cx="6448800" cy="4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➢"/>
            </a:pPr>
            <a:r>
              <a:rPr b="1" lang="fr" sz="2000">
                <a:solidFill>
                  <a:srgbClr val="FF0000"/>
                </a:solidFill>
              </a:rPr>
              <a:t>Écoles spécialisées</a:t>
            </a:r>
            <a:r>
              <a:rPr lang="fr" sz="2000">
                <a:solidFill>
                  <a:srgbClr val="575757"/>
                </a:solidFill>
              </a:rPr>
              <a:t> sur 3 ans (davantage en cas de spécialisation complémentaire)</a:t>
            </a:r>
            <a:endParaRPr sz="2000">
              <a:solidFill>
                <a:srgbClr val="575757"/>
              </a:solidFill>
            </a:endParaRPr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■"/>
            </a:pPr>
            <a:r>
              <a:rPr lang="fr" sz="2000">
                <a:solidFill>
                  <a:srgbClr val="575757"/>
                </a:solidFill>
              </a:rPr>
              <a:t>dans le domaine du social : pour devenir travailleur social, assistant de service social, éducateur de jeunes enfants ou éducateur spécialisé...</a:t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45" name="Google Shape;245;p38"/>
          <p:cNvSpPr txBox="1"/>
          <p:nvPr/>
        </p:nvSpPr>
        <p:spPr>
          <a:xfrm>
            <a:off x="272950" y="723350"/>
            <a:ext cx="2579400" cy="35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QUELLES POURSUITES D'ÉTUDE?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246" name="Google Shape;24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2050" y="2814625"/>
            <a:ext cx="2391775" cy="209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9"/>
          <p:cNvSpPr txBox="1"/>
          <p:nvPr/>
        </p:nvSpPr>
        <p:spPr>
          <a:xfrm>
            <a:off x="2596725" y="374225"/>
            <a:ext cx="6124200" cy="45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➔"/>
            </a:pPr>
            <a:r>
              <a:rPr lang="fr" sz="2000">
                <a:solidFill>
                  <a:srgbClr val="575757"/>
                </a:solidFill>
              </a:rPr>
              <a:t>l'</a:t>
            </a:r>
            <a:r>
              <a:rPr b="1" lang="fr" sz="2000">
                <a:solidFill>
                  <a:srgbClr val="FF0000"/>
                </a:solidFill>
              </a:rPr>
              <a:t>Université </a:t>
            </a:r>
            <a:endParaRPr sz="2000">
              <a:solidFill>
                <a:srgbClr val="575757"/>
              </a:solidFill>
              <a:highlight>
                <a:srgbClr val="FFFFFF"/>
              </a:highlight>
            </a:endParaRPr>
          </a:p>
          <a:p>
            <a:pPr indent="-355600" lvl="1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◆"/>
            </a:pPr>
            <a:r>
              <a:rPr lang="fr" sz="2000">
                <a:solidFill>
                  <a:srgbClr val="575757"/>
                </a:solidFill>
              </a:rPr>
              <a:t>en 2 ans : DEUST (Diplôme d’Etudes Universitaires Scientifiques et Technologiques) du domaine des services (ex : intervention sociale), Activités Physiques et Sportives, délégué médical, etc.</a:t>
            </a:r>
            <a:endParaRPr sz="2000">
              <a:solidFill>
                <a:srgbClr val="575757"/>
              </a:solidFill>
            </a:endParaRPr>
          </a:p>
          <a:p>
            <a:pPr indent="-355600" lvl="1" marL="13716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75757"/>
              </a:buClr>
              <a:buSzPts val="2000"/>
              <a:buChar char="◆"/>
            </a:pPr>
            <a:r>
              <a:rPr lang="fr" sz="2000">
                <a:solidFill>
                  <a:srgbClr val="575757"/>
                </a:solidFill>
              </a:rPr>
              <a:t>en 3 ans, voire plus : licence générale puis master ; ex : Sciences Sanitaires et Sociales ou Sciences de l'Éducation, Droit, STAPS, etc.</a:t>
            </a:r>
            <a:endParaRPr sz="2000">
              <a:solidFill>
                <a:srgbClr val="575757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575757"/>
              </a:solidFill>
            </a:endParaRPr>
          </a:p>
          <a:p>
            <a:pPr indent="0" lvl="0" marL="0" rtl="0" algn="l">
              <a:spcBef>
                <a:spcPts val="300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sp>
        <p:nvSpPr>
          <p:cNvPr id="252" name="Google Shape;252;p39"/>
          <p:cNvSpPr txBox="1"/>
          <p:nvPr/>
        </p:nvSpPr>
        <p:spPr>
          <a:xfrm>
            <a:off x="272950" y="723350"/>
            <a:ext cx="2579400" cy="3521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QUELLES POURSUITES D'ÉTUDE?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pour qui?</a:t>
            </a:r>
            <a:endParaRPr b="1" sz="40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23438" y="1417100"/>
            <a:ext cx="2497124" cy="379310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/>
          <p:nvPr/>
        </p:nvSpPr>
        <p:spPr>
          <a:xfrm>
            <a:off x="6033375" y="1299575"/>
            <a:ext cx="2497200" cy="1078500"/>
          </a:xfrm>
          <a:prstGeom prst="cloudCallout">
            <a:avLst>
              <a:gd fmla="val -56782" name="adj1"/>
              <a:gd fmla="val 7395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333333"/>
                </a:solidFill>
                <a:highlight>
                  <a:schemeClr val="lt1"/>
                </a:highlight>
              </a:rPr>
              <a:t>   autonomie</a:t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5"/>
          <p:cNvSpPr/>
          <p:nvPr/>
        </p:nvSpPr>
        <p:spPr>
          <a:xfrm>
            <a:off x="6087000" y="2571750"/>
            <a:ext cx="2497200" cy="1078500"/>
          </a:xfrm>
          <a:prstGeom prst="cloudCallout">
            <a:avLst>
              <a:gd fmla="val -62171" name="adj1"/>
              <a:gd fmla="val 27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333333"/>
                </a:solidFill>
                <a:highlight>
                  <a:schemeClr val="lt1"/>
                </a:highlight>
              </a:rPr>
              <a:t>esprit        d’initiative </a:t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5"/>
          <p:cNvSpPr/>
          <p:nvPr/>
        </p:nvSpPr>
        <p:spPr>
          <a:xfrm>
            <a:off x="5877875" y="3962650"/>
            <a:ext cx="2497200" cy="1078500"/>
          </a:xfrm>
          <a:prstGeom prst="cloudCallout">
            <a:avLst>
              <a:gd fmla="val -61849" name="adj1"/>
              <a:gd fmla="val -7826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333333"/>
                </a:solidFill>
                <a:highlight>
                  <a:schemeClr val="lt1"/>
                </a:highlight>
              </a:rPr>
              <a:t> </a:t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333333"/>
                </a:solidFill>
                <a:highlight>
                  <a:schemeClr val="lt1"/>
                </a:highlight>
              </a:rPr>
              <a:t>sens du contact </a:t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/>
          <p:nvPr/>
        </p:nvSpPr>
        <p:spPr>
          <a:xfrm>
            <a:off x="134725" y="3090125"/>
            <a:ext cx="2745300" cy="1221000"/>
          </a:xfrm>
          <a:prstGeom prst="cloudCallout">
            <a:avLst>
              <a:gd fmla="val 83596" name="adj1"/>
              <a:gd fmla="val -5909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333333"/>
                </a:solidFill>
                <a:highlight>
                  <a:schemeClr val="lt1"/>
                </a:highlight>
              </a:rPr>
              <a:t>aptitude à communiquer </a:t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/>
          <p:nvPr/>
        </p:nvSpPr>
        <p:spPr>
          <a:xfrm>
            <a:off x="311700" y="1417100"/>
            <a:ext cx="2745300" cy="1221000"/>
          </a:xfrm>
          <a:prstGeom prst="cloudCallout">
            <a:avLst>
              <a:gd fmla="val 89069" name="adj1"/>
              <a:gd fmla="val 4011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333333"/>
                </a:solidFill>
                <a:highlight>
                  <a:schemeClr val="lt1"/>
                </a:highlight>
              </a:rPr>
              <a:t>travailler en équipe.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4000">
                <a:solidFill>
                  <a:srgbClr val="6AA84F"/>
                </a:solidFill>
                <a:latin typeface="Amatic SC"/>
                <a:ea typeface="Amatic SC"/>
                <a:cs typeface="Amatic SC"/>
                <a:sym typeface="Amatic SC"/>
              </a:rPr>
              <a:t>Comment ?</a:t>
            </a:r>
            <a:endParaRPr b="1" sz="4000">
              <a:solidFill>
                <a:srgbClr val="6AA84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769350" y="2711675"/>
            <a:ext cx="7079100" cy="218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Attention 35 places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fr"/>
              <a:t>Affectation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/>
              <a:t>Sur dossier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8028" y="765475"/>
            <a:ext cx="349329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7"/>
          <p:cNvPicPr preferRelativeResize="0"/>
          <p:nvPr/>
        </p:nvPicPr>
        <p:blipFill rotWithShape="1">
          <a:blip r:embed="rId3">
            <a:alphaModFix/>
          </a:blip>
          <a:srcRect b="15166" l="1318" r="52423" t="26748"/>
          <a:stretch/>
        </p:blipFill>
        <p:spPr>
          <a:xfrm>
            <a:off x="3821375" y="75075"/>
            <a:ext cx="4954125" cy="4977149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374525" y="3783500"/>
            <a:ext cx="3071100" cy="1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AP = Accompagnement Personnalisé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ACO = Accompagnement au Choix d’Orientation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VC = Vie de Classe</a:t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151175" y="737325"/>
            <a:ext cx="3670200" cy="31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ORGANISATION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dES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ENSEIGNEMENTS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92" name="Google Shape;92;p17"/>
          <p:cNvSpPr/>
          <p:nvPr/>
        </p:nvSpPr>
        <p:spPr>
          <a:xfrm>
            <a:off x="4050000" y="3931750"/>
            <a:ext cx="4756500" cy="1058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/>
        </p:nvSpPr>
        <p:spPr>
          <a:xfrm>
            <a:off x="74975" y="749825"/>
            <a:ext cx="3670200" cy="31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ORGANISATION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d</a:t>
            </a: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ES 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6000">
                <a:solidFill>
                  <a:srgbClr val="0000FF"/>
                </a:solidFill>
                <a:latin typeface="Amatic SC"/>
                <a:ea typeface="Amatic SC"/>
                <a:cs typeface="Amatic SC"/>
                <a:sym typeface="Amatic SC"/>
              </a:rPr>
              <a:t>ENSEIGNEMENTS</a:t>
            </a:r>
            <a:endParaRPr b="1" sz="6000">
              <a:solidFill>
                <a:srgbClr val="0000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pic>
        <p:nvPicPr>
          <p:cNvPr id="98" name="Google Shape;98;p18"/>
          <p:cNvPicPr preferRelativeResize="0"/>
          <p:nvPr/>
        </p:nvPicPr>
        <p:blipFill rotWithShape="1">
          <a:blip r:embed="rId3">
            <a:alphaModFix/>
          </a:blip>
          <a:srcRect b="16726" l="49470" r="4274" t="25736"/>
          <a:stretch/>
        </p:blipFill>
        <p:spPr>
          <a:xfrm>
            <a:off x="3556450" y="31150"/>
            <a:ext cx="5056874" cy="5032174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8"/>
          <p:cNvSpPr txBox="1"/>
          <p:nvPr/>
        </p:nvSpPr>
        <p:spPr>
          <a:xfrm>
            <a:off x="374525" y="3783500"/>
            <a:ext cx="3071100" cy="10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AP = Accompagnement Personnalisé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ACO = Accompagnement au Choix d’Orientation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VC = Vie de Classe</a:t>
            </a:r>
            <a:endParaRPr/>
          </a:p>
        </p:txBody>
      </p:sp>
      <p:sp>
        <p:nvSpPr>
          <p:cNvPr id="100" name="Google Shape;100;p18"/>
          <p:cNvSpPr/>
          <p:nvPr/>
        </p:nvSpPr>
        <p:spPr>
          <a:xfrm>
            <a:off x="3745175" y="4004925"/>
            <a:ext cx="4868100" cy="7461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>
            <p:ph type="title"/>
          </p:nvPr>
        </p:nvSpPr>
        <p:spPr>
          <a:xfrm>
            <a:off x="438100" y="41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5100">
                <a:solidFill>
                  <a:srgbClr val="FF0000"/>
                </a:solidFill>
                <a:highlight>
                  <a:srgbClr val="FFFF00"/>
                </a:highlight>
                <a:latin typeface="Amatic SC"/>
                <a:ea typeface="Amatic SC"/>
                <a:cs typeface="Amatic SC"/>
                <a:sym typeface="Amatic SC"/>
              </a:rPr>
              <a:t>NOUVEAUTÉS</a:t>
            </a:r>
            <a:r>
              <a:rPr lang="fr" sz="5100">
                <a:solidFill>
                  <a:srgbClr val="FF0000"/>
                </a:solidFill>
                <a:highlight>
                  <a:srgbClr val="FFFF00"/>
                </a:highlight>
                <a:latin typeface="Amatic SC"/>
                <a:ea typeface="Amatic SC"/>
                <a:cs typeface="Amatic SC"/>
                <a:sym typeface="Amatic SC"/>
              </a:rPr>
              <a:t>  !!!! </a:t>
            </a:r>
            <a:endParaRPr sz="5100">
              <a:solidFill>
                <a:srgbClr val="FF0000"/>
              </a:solidFill>
              <a:highlight>
                <a:srgbClr val="FFFF00"/>
              </a:highlight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1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4000">
                <a:latin typeface="Amatic SC"/>
                <a:ea typeface="Amatic SC"/>
                <a:cs typeface="Amatic SC"/>
                <a:sym typeface="Amatic SC"/>
              </a:rPr>
              <a:t>l’enseignement technologique en langues vivantes</a:t>
            </a:r>
            <a:endParaRPr sz="4000">
              <a:latin typeface="Amatic SC"/>
              <a:ea typeface="Amatic SC"/>
              <a:cs typeface="Amatic SC"/>
              <a:sym typeface="Amatic S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100">
                <a:latin typeface="Amatic SC"/>
                <a:ea typeface="Amatic SC"/>
                <a:cs typeface="Amatic SC"/>
                <a:sym typeface="Amatic SC"/>
              </a:rPr>
              <a:t>(1h de ST2S  enseignée, </a:t>
            </a:r>
            <a:r>
              <a:rPr lang="fr" sz="2100">
                <a:latin typeface="Amatic SC"/>
                <a:ea typeface="Amatic SC"/>
                <a:cs typeface="Amatic SC"/>
                <a:sym typeface="Amatic SC"/>
              </a:rPr>
              <a:t>au choix, </a:t>
            </a:r>
            <a:r>
              <a:rPr lang="fr" sz="2100">
                <a:latin typeface="Amatic SC"/>
                <a:ea typeface="Amatic SC"/>
                <a:cs typeface="Amatic SC"/>
                <a:sym typeface="Amatic SC"/>
              </a:rPr>
              <a:t>en anglais ou en espagnol)</a:t>
            </a:r>
            <a:endParaRPr sz="2100"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106" name="Google Shape;106;p19"/>
          <p:cNvSpPr txBox="1"/>
          <p:nvPr/>
        </p:nvSpPr>
        <p:spPr>
          <a:xfrm>
            <a:off x="3475200" y="2094600"/>
            <a:ext cx="21936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7200">
                <a:solidFill>
                  <a:srgbClr val="0000FF"/>
                </a:solidFill>
                <a:latin typeface="Caveat"/>
                <a:ea typeface="Caveat"/>
                <a:cs typeface="Caveat"/>
                <a:sym typeface="Caveat"/>
              </a:rPr>
              <a:t>ETLV</a:t>
            </a:r>
            <a:endParaRPr sz="7200">
              <a:solidFill>
                <a:srgbClr val="0000FF"/>
              </a:solidFill>
              <a:latin typeface="Caveat"/>
              <a:ea typeface="Caveat"/>
              <a:cs typeface="Caveat"/>
              <a:sym typeface="Caveat"/>
            </a:endParaRPr>
          </a:p>
        </p:txBody>
      </p:sp>
      <p:pic>
        <p:nvPicPr>
          <p:cNvPr id="107" name="Google Shape;10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300" y="1762325"/>
            <a:ext cx="3170400" cy="21140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06622" y="2226942"/>
            <a:ext cx="1099239" cy="1339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36599" y="1645050"/>
            <a:ext cx="3422102" cy="2231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20"/>
          <p:cNvPicPr preferRelativeResize="0"/>
          <p:nvPr/>
        </p:nvPicPr>
        <p:blipFill rotWithShape="1">
          <a:blip r:embed="rId3">
            <a:alphaModFix/>
          </a:blip>
          <a:srcRect b="11568" l="6320" r="4664" t="8424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3">
            <a:alphaModFix/>
          </a:blip>
          <a:srcRect b="11881" l="6397" r="4618" t="8054"/>
          <a:stretch/>
        </p:blipFill>
        <p:spPr>
          <a:xfrm>
            <a:off x="0" y="0"/>
            <a:ext cx="914595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