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7053263" cy="10180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>
        <p:scale>
          <a:sx n="75" d="100"/>
          <a:sy n="75" d="100"/>
        </p:scale>
        <p:origin x="-114" y="-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557" y="134491"/>
            <a:ext cx="5222400" cy="51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89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001" y="164637"/>
            <a:ext cx="2643601" cy="26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82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76118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12192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037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195892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79997" y="2448000"/>
            <a:ext cx="11232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020627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31371" y="144000"/>
            <a:ext cx="912000" cy="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0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Service en ligne Orientation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811076" y="2765454"/>
            <a:ext cx="11232000" cy="2769600"/>
          </a:xfrm>
        </p:spPr>
        <p:txBody>
          <a:bodyPr/>
          <a:lstStyle/>
          <a:p>
            <a:r>
              <a:rPr lang="fr-FR" dirty="0" smtClean="0"/>
              <a:t>LE Service en ligne orientation</a:t>
            </a:r>
            <a:endParaRPr lang="fr-FR" dirty="0"/>
          </a:p>
          <a:p>
            <a:pPr lvl="1"/>
            <a:r>
              <a:rPr lang="fr-FR" sz="3733" b="1" dirty="0" smtClean="0"/>
              <a:t>4 </a:t>
            </a:r>
            <a:r>
              <a:rPr lang="fr-FR" sz="3733" b="1" dirty="0"/>
              <a:t>étapes à suivre </a:t>
            </a:r>
            <a:r>
              <a:rPr lang="fr-FR" sz="3733" b="1" dirty="0" smtClean="0"/>
              <a:t>pour </a:t>
            </a:r>
            <a:r>
              <a:rPr lang="fr-FR" sz="3733" b="1" dirty="0"/>
              <a:t>demander une voie d’orientation après la </a:t>
            </a:r>
            <a:r>
              <a:rPr lang="fr-FR" sz="3733" b="1" dirty="0" smtClean="0"/>
              <a:t>3</a:t>
            </a:r>
            <a:r>
              <a:rPr lang="fr-FR" sz="3733" b="1" baseline="30000" dirty="0" smtClean="0"/>
              <a:t>e</a:t>
            </a:r>
            <a:endParaRPr lang="fr-FR" sz="3733" b="1" baseline="30000" dirty="0"/>
          </a:p>
          <a:p>
            <a:pPr lvl="1"/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2021-2022</a:t>
            </a:r>
          </a:p>
        </p:txBody>
      </p:sp>
      <p:sp>
        <p:nvSpPr>
          <p:cNvPr id="3" name="ZoneTexte 2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1652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343608"/>
            <a:ext cx="12192000" cy="5514392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479999" y="984000"/>
            <a:ext cx="11232000" cy="53952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3. Validation des choix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0130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3633" y="2366128"/>
            <a:ext cx="3837720" cy="1626318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Le récapitulatif des </a:t>
            </a:r>
            <a:r>
              <a:rPr lang="fr-FR" b="1" dirty="0" smtClean="0">
                <a:solidFill>
                  <a:schemeClr val="tx1"/>
                </a:solidFill>
              </a:rPr>
              <a:t>choix définitifs est </a:t>
            </a:r>
            <a:r>
              <a:rPr lang="fr-FR" b="1" dirty="0">
                <a:solidFill>
                  <a:schemeClr val="tx1"/>
                </a:solidFill>
              </a:rPr>
              <a:t>affiché et doit être validé pour être enregistré</a:t>
            </a:r>
          </a:p>
        </p:txBody>
      </p:sp>
      <p:sp>
        <p:nvSpPr>
          <p:cNvPr id="6" name="Titre 6"/>
          <p:cNvSpPr>
            <a:spLocks noGrp="1"/>
          </p:cNvSpPr>
          <p:nvPr>
            <p:ph type="title"/>
          </p:nvPr>
        </p:nvSpPr>
        <p:spPr>
          <a:xfrm>
            <a:off x="1638145" y="353292"/>
            <a:ext cx="9102020" cy="603150"/>
          </a:xfrm>
        </p:spPr>
        <p:txBody>
          <a:bodyPr/>
          <a:lstStyle/>
          <a:p>
            <a:r>
              <a:rPr lang="fr-FR" sz="2000" dirty="0" smtClean="0"/>
              <a:t>Validation des choix définitifs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1944" b="597"/>
          <a:stretch/>
        </p:blipFill>
        <p:spPr>
          <a:xfrm>
            <a:off x="4826227" y="862172"/>
            <a:ext cx="6156000" cy="5435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ZoneTexte 7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20823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5574" y="2828041"/>
            <a:ext cx="3238331" cy="1676251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chemeClr val="tx1"/>
                </a:solidFill>
              </a:rPr>
              <a:t>Un courriel </a:t>
            </a:r>
            <a:r>
              <a:rPr lang="fr-FR" b="1" dirty="0">
                <a:solidFill>
                  <a:schemeClr val="tx1"/>
                </a:solidFill>
              </a:rPr>
              <a:t>avec le récapitulatif des </a:t>
            </a:r>
            <a:r>
              <a:rPr lang="fr-FR" b="1" dirty="0" smtClean="0">
                <a:solidFill>
                  <a:schemeClr val="tx1"/>
                </a:solidFill>
              </a:rPr>
              <a:t>choix définitifs</a:t>
            </a:r>
            <a:r>
              <a:rPr lang="fr-FR" b="1" dirty="0">
                <a:solidFill>
                  <a:schemeClr val="tx1"/>
                </a:solidFill>
              </a:rPr>
              <a:t> est transmis à chaque représentant </a:t>
            </a:r>
            <a:r>
              <a:rPr lang="fr-FR" b="1" dirty="0" smtClean="0">
                <a:solidFill>
                  <a:schemeClr val="tx1"/>
                </a:solidFill>
              </a:rPr>
              <a:t>légal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t="1758" b="664"/>
          <a:stretch/>
        </p:blipFill>
        <p:spPr>
          <a:xfrm>
            <a:off x="4365786" y="754144"/>
            <a:ext cx="6745909" cy="550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543876" y="291198"/>
            <a:ext cx="9102020" cy="603150"/>
          </a:xfrm>
        </p:spPr>
        <p:txBody>
          <a:bodyPr/>
          <a:lstStyle/>
          <a:p>
            <a:r>
              <a:rPr lang="fr-FR" sz="2000" dirty="0" smtClean="0"/>
              <a:t>Validation des choix définitifs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68275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492898"/>
            <a:ext cx="12192000" cy="5514392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480000" y="844040"/>
            <a:ext cx="11232000" cy="53952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4. </a:t>
            </a:r>
            <a:r>
              <a:rPr lang="fr-FR" dirty="0"/>
              <a:t>Consultation et </a:t>
            </a:r>
            <a:r>
              <a:rPr lang="fr-FR" dirty="0" smtClean="0"/>
              <a:t>réponses aux propositions du </a:t>
            </a:r>
            <a:r>
              <a:rPr lang="fr-FR" dirty="0"/>
              <a:t>conseil de classe </a:t>
            </a:r>
            <a:br>
              <a:rPr lang="fr-FR" dirty="0"/>
            </a:b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07418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824" y="2545236"/>
            <a:ext cx="3138704" cy="1835557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</a:t>
            </a:r>
            <a:r>
              <a:rPr lang="fr-FR" b="1" dirty="0" smtClean="0">
                <a:solidFill>
                  <a:schemeClr val="tx1"/>
                </a:solidFill>
              </a:rPr>
              <a:t>’un </a:t>
            </a:r>
            <a:r>
              <a:rPr lang="fr-FR" b="1" dirty="0">
                <a:solidFill>
                  <a:schemeClr val="tx1"/>
                </a:solidFill>
              </a:rPr>
              <a:t>ou l’autre des représentants </a:t>
            </a:r>
            <a:r>
              <a:rPr lang="fr-FR" b="1" dirty="0" smtClean="0">
                <a:solidFill>
                  <a:schemeClr val="tx1"/>
                </a:solidFill>
              </a:rPr>
              <a:t>légaux peut répondre aux propositions du conseil de classe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544990" y="337403"/>
            <a:ext cx="9102020" cy="603150"/>
          </a:xfrm>
        </p:spPr>
        <p:txBody>
          <a:bodyPr/>
          <a:lstStyle/>
          <a:p>
            <a:r>
              <a:rPr lang="fr-FR" sz="2000" dirty="0" smtClean="0"/>
              <a:t>Consultation et réponses aux propositions du conseil de classe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1182" t="1923" r="1426" b="1784"/>
          <a:stretch/>
        </p:blipFill>
        <p:spPr>
          <a:xfrm>
            <a:off x="3827278" y="923827"/>
            <a:ext cx="7844515" cy="49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8694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97204"/>
            <a:ext cx="12192000" cy="5660796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256063" y="2667786"/>
            <a:ext cx="11232000" cy="3450156"/>
          </a:xfrm>
        </p:spPr>
        <p:txBody>
          <a:bodyPr/>
          <a:lstStyle/>
          <a:p>
            <a:r>
              <a:rPr lang="fr-FR" dirty="0" smtClean="0"/>
              <a:t>Connexion au service en ligne Orientation dans le portail Scolarité Services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sz="2133" dirty="0"/>
              <a:t>compatible avec tous types de supports, tablettes, smartphones, ordinateurs</a:t>
            </a:r>
            <a:r>
              <a:rPr lang="fr-FR" dirty="0"/>
              <a:t> </a:t>
            </a:r>
          </a:p>
        </p:txBody>
      </p:sp>
      <p:sp>
        <p:nvSpPr>
          <p:cNvPr id="4" name="ZoneTexte 3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87493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534450" y="353292"/>
            <a:ext cx="9102020" cy="603150"/>
          </a:xfrm>
        </p:spPr>
        <p:txBody>
          <a:bodyPr/>
          <a:lstStyle/>
          <a:p>
            <a:r>
              <a:rPr lang="fr-FR" sz="2000" dirty="0"/>
              <a:t>Connexion au portail Scolarité s</a:t>
            </a:r>
            <a:r>
              <a:rPr lang="fr-FR" sz="2000" dirty="0" smtClean="0"/>
              <a:t>ervices </a:t>
            </a:r>
            <a:r>
              <a:rPr lang="fr-FR" sz="2000" dirty="0"/>
              <a:t>avec mon compte </a:t>
            </a:r>
            <a:r>
              <a:rPr lang="fr-FR" sz="2000" dirty="0" err="1"/>
              <a:t>Educonnect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" t="3558" r="1333" b="13446"/>
          <a:stretch/>
        </p:blipFill>
        <p:spPr>
          <a:xfrm>
            <a:off x="1338892" y="1092691"/>
            <a:ext cx="9252000" cy="3467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188375" y="4696414"/>
            <a:ext cx="9500862" cy="1558028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70"/>
            <a:endParaRPr lang="fr-FR" b="1" dirty="0" smtClean="0">
              <a:solidFill>
                <a:srgbClr val="000000"/>
              </a:solidFill>
            </a:endParaRPr>
          </a:p>
          <a:p>
            <a:pPr defTabSz="1219170"/>
            <a:r>
              <a:rPr lang="fr-FR" b="1" dirty="0" smtClean="0">
                <a:solidFill>
                  <a:srgbClr val="000000"/>
                </a:solidFill>
              </a:rPr>
              <a:t>le </a:t>
            </a:r>
            <a:r>
              <a:rPr lang="fr-FR" b="1" dirty="0">
                <a:solidFill>
                  <a:srgbClr val="000000"/>
                </a:solidFill>
              </a:rPr>
              <a:t>compte d’un représentant légal </a:t>
            </a:r>
            <a:r>
              <a:rPr lang="fr-FR" dirty="0">
                <a:solidFill>
                  <a:srgbClr val="000000"/>
                </a:solidFill>
              </a:rPr>
              <a:t>permet de saisir les </a:t>
            </a:r>
            <a:r>
              <a:rPr lang="fr-FR" dirty="0" smtClean="0">
                <a:solidFill>
                  <a:srgbClr val="000000"/>
                </a:solidFill>
              </a:rPr>
              <a:t>choix définitifs et de répondre aux propositions du conseil </a:t>
            </a:r>
            <a:r>
              <a:rPr lang="fr-FR" dirty="0">
                <a:solidFill>
                  <a:srgbClr val="000000"/>
                </a:solidFill>
              </a:rPr>
              <a:t>de classe </a:t>
            </a:r>
            <a:r>
              <a:rPr lang="fr-FR" dirty="0" smtClean="0">
                <a:solidFill>
                  <a:srgbClr val="000000"/>
                </a:solidFill>
              </a:rPr>
              <a:t>;</a:t>
            </a:r>
          </a:p>
          <a:p>
            <a:pPr defTabSz="1219170"/>
            <a:endParaRPr lang="fr-FR" dirty="0">
              <a:solidFill>
                <a:srgbClr val="000000"/>
              </a:solidFill>
            </a:endParaRPr>
          </a:p>
          <a:p>
            <a:pPr defTabSz="1219170"/>
            <a:r>
              <a:rPr lang="fr-FR" b="1" dirty="0">
                <a:solidFill>
                  <a:srgbClr val="000000"/>
                </a:solidFill>
              </a:rPr>
              <a:t>le compte d’un élève </a:t>
            </a:r>
            <a:r>
              <a:rPr lang="fr-FR" dirty="0">
                <a:solidFill>
                  <a:srgbClr val="000000"/>
                </a:solidFill>
              </a:rPr>
              <a:t>permet uniquement de consulter les saisies effectuées par le représentant légal.</a:t>
            </a:r>
          </a:p>
          <a:p>
            <a:pPr defTabSz="1219170"/>
            <a:endParaRPr lang="fr-FR" sz="2400" dirty="0">
              <a:solidFill>
                <a:srgbClr val="00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66694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335361" y="4888230"/>
            <a:ext cx="1152164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636" b="-4546"/>
          <a:stretch/>
        </p:blipFill>
        <p:spPr>
          <a:xfrm>
            <a:off x="4581271" y="1296623"/>
            <a:ext cx="7117393" cy="4510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65678" y="3114762"/>
            <a:ext cx="4227057" cy="1237304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chemeClr val="tx1"/>
                </a:solidFill>
              </a:rPr>
              <a:t>Accès avec </a:t>
            </a:r>
            <a:r>
              <a:rPr lang="fr-FR" b="1" dirty="0">
                <a:solidFill>
                  <a:schemeClr val="tx1"/>
                </a:solidFill>
              </a:rPr>
              <a:t>l’identifiant et le mot de passe de </a:t>
            </a:r>
            <a:r>
              <a:rPr lang="fr-FR" b="1" dirty="0" smtClean="0">
                <a:solidFill>
                  <a:schemeClr val="tx1"/>
                </a:solidFill>
              </a:rPr>
              <a:t>mon compte parent </a:t>
            </a:r>
            <a:r>
              <a:rPr lang="fr-FR" b="1" dirty="0">
                <a:solidFill>
                  <a:schemeClr val="tx1"/>
                </a:solidFill>
              </a:rPr>
              <a:t>transmis par le chef d’établissement</a:t>
            </a:r>
            <a:r>
              <a:rPr lang="fr-FR" sz="1600" b="1" dirty="0">
                <a:solidFill>
                  <a:schemeClr val="tx1"/>
                </a:solidFill>
              </a:rPr>
              <a:t/>
            </a:r>
            <a:br>
              <a:rPr lang="fr-FR" sz="1600" b="1" dirty="0">
                <a:solidFill>
                  <a:schemeClr val="tx1"/>
                </a:solidFill>
              </a:rPr>
            </a:b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Titre 6"/>
          <p:cNvSpPr>
            <a:spLocks noGrp="1"/>
          </p:cNvSpPr>
          <p:nvPr>
            <p:ph type="title"/>
          </p:nvPr>
        </p:nvSpPr>
        <p:spPr>
          <a:xfrm>
            <a:off x="1638145" y="353292"/>
            <a:ext cx="9102020" cy="603150"/>
          </a:xfrm>
        </p:spPr>
        <p:txBody>
          <a:bodyPr/>
          <a:lstStyle/>
          <a:p>
            <a:r>
              <a:rPr lang="fr-FR" sz="2000" dirty="0"/>
              <a:t>Connexion au portail Scolarité s</a:t>
            </a:r>
            <a:r>
              <a:rPr lang="fr-FR" sz="2000" dirty="0" smtClean="0"/>
              <a:t>ervices </a:t>
            </a:r>
            <a:r>
              <a:rPr lang="fr-FR" sz="2000" dirty="0"/>
              <a:t>avec mon compte </a:t>
            </a:r>
            <a:r>
              <a:rPr lang="fr-FR" sz="2000" dirty="0" err="1"/>
              <a:t>Educonnect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7897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7"/>
          <a:stretch/>
        </p:blipFill>
        <p:spPr>
          <a:xfrm>
            <a:off x="729892" y="1600141"/>
            <a:ext cx="7524642" cy="4178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6638595" y="3468414"/>
            <a:ext cx="5109865" cy="1420008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Sur la page d’accueil de Scolarité services je clique sur Orientation à partir de la date indiquée par le chef d’établissement</a:t>
            </a:r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654033" y="996991"/>
            <a:ext cx="9102020" cy="603150"/>
          </a:xfrm>
        </p:spPr>
        <p:txBody>
          <a:bodyPr/>
          <a:lstStyle/>
          <a:p>
            <a:r>
              <a:rPr lang="fr-FR" sz="1600" dirty="0" smtClean="0"/>
              <a:t>Accès au service en ligne Orientation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sp>
        <p:nvSpPr>
          <p:cNvPr id="7" name="Titre 6"/>
          <p:cNvSpPr txBox="1">
            <a:spLocks/>
          </p:cNvSpPr>
          <p:nvPr/>
        </p:nvSpPr>
        <p:spPr bwMode="gray">
          <a:xfrm>
            <a:off x="1638145" y="353292"/>
            <a:ext cx="9102020" cy="6031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 smtClean="0"/>
              <a:t>Connexion au portail Scolarité services avec mon compte </a:t>
            </a:r>
            <a:r>
              <a:rPr lang="fr-FR" sz="2000" dirty="0" err="1" smtClean="0"/>
              <a:t>Educonnect</a:t>
            </a:r>
            <a:r>
              <a:rPr lang="fr-FR" sz="2800" dirty="0" smtClean="0"/>
              <a:t/>
            </a:r>
            <a:br>
              <a:rPr lang="fr-FR" sz="2800" dirty="0" smtClean="0"/>
            </a:b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35863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343608"/>
            <a:ext cx="12192000" cy="5514392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479999" y="1343608"/>
            <a:ext cx="11232000" cy="5035592"/>
          </a:xfrm>
        </p:spPr>
        <p:txBody>
          <a:bodyPr/>
          <a:lstStyle/>
          <a:p>
            <a:pPr marL="0" indent="0">
              <a:buNone/>
            </a:pPr>
            <a:r>
              <a:rPr lang="fr-FR" i="1" dirty="0" smtClean="0"/>
              <a:t>2. </a:t>
            </a:r>
            <a:r>
              <a:rPr lang="fr-FR" dirty="0" smtClean="0"/>
              <a:t>Saisie des choix définitifs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64530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94271" y="2677211"/>
            <a:ext cx="3572755" cy="1875711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Un calendrier et une présentation de chaque phase permet de se repérer </a:t>
            </a:r>
            <a:r>
              <a:rPr lang="fr-FR" b="1" dirty="0" smtClean="0">
                <a:solidFill>
                  <a:schemeClr val="tx1"/>
                </a:solidFill>
              </a:rPr>
              <a:t>dans les différentes </a:t>
            </a:r>
            <a:r>
              <a:rPr lang="fr-FR" b="1" dirty="0">
                <a:solidFill>
                  <a:schemeClr val="tx1"/>
                </a:solidFill>
              </a:rPr>
              <a:t>étapes avant de saisir </a:t>
            </a:r>
            <a:r>
              <a:rPr lang="fr-FR" b="1" dirty="0" smtClean="0">
                <a:solidFill>
                  <a:schemeClr val="tx1"/>
                </a:solidFill>
              </a:rPr>
              <a:t>les choix définitifs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562729" y="348109"/>
            <a:ext cx="9102020" cy="603150"/>
          </a:xfrm>
        </p:spPr>
        <p:txBody>
          <a:bodyPr/>
          <a:lstStyle/>
          <a:p>
            <a:r>
              <a:rPr lang="fr-FR" sz="2000" dirty="0" smtClean="0"/>
              <a:t>Saisie des choix définitifs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5562" t="4450" r="2912" b="5384"/>
          <a:stretch/>
        </p:blipFill>
        <p:spPr>
          <a:xfrm>
            <a:off x="3954392" y="1093509"/>
            <a:ext cx="7836482" cy="48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ZoneTexte 10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23270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5226" y="2772753"/>
            <a:ext cx="3609763" cy="1812799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Le bouton « + Ajouter </a:t>
            </a:r>
            <a:r>
              <a:rPr lang="fr-FR" b="1" dirty="0" smtClean="0">
                <a:solidFill>
                  <a:schemeClr val="tx1"/>
                </a:solidFill>
              </a:rPr>
              <a:t>un choix définitif» </a:t>
            </a:r>
            <a:r>
              <a:rPr lang="fr-FR" b="1" dirty="0">
                <a:solidFill>
                  <a:schemeClr val="tx1"/>
                </a:solidFill>
              </a:rPr>
              <a:t>ouvre une pop-up qui permet la sélection d’une voie </a:t>
            </a:r>
            <a:r>
              <a:rPr lang="fr-FR" b="1" dirty="0" smtClean="0">
                <a:solidFill>
                  <a:schemeClr val="tx1"/>
                </a:solidFill>
              </a:rPr>
              <a:t>d’orientation, les choix doivent être validés pour être enregistrés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" name="Titre 6"/>
          <p:cNvSpPr>
            <a:spLocks noGrp="1"/>
          </p:cNvSpPr>
          <p:nvPr>
            <p:ph type="title"/>
          </p:nvPr>
        </p:nvSpPr>
        <p:spPr>
          <a:xfrm>
            <a:off x="1638145" y="353292"/>
            <a:ext cx="9102020" cy="603150"/>
          </a:xfrm>
        </p:spPr>
        <p:txBody>
          <a:bodyPr/>
          <a:lstStyle/>
          <a:p>
            <a:r>
              <a:rPr lang="fr-FR" sz="2000" dirty="0" smtClean="0"/>
              <a:t>Saisie des choix définitifs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948" y="1255203"/>
            <a:ext cx="7605451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1948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135" y="1316736"/>
            <a:ext cx="6632415" cy="39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47285" y="2430745"/>
            <a:ext cx="4532106" cy="2065842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La sélection d’une voie se fait dans l’ordre de </a:t>
            </a:r>
            <a:r>
              <a:rPr lang="fr-FR" b="1" dirty="0" smtClean="0">
                <a:solidFill>
                  <a:schemeClr val="tx1"/>
                </a:solidFill>
              </a:rPr>
              <a:t>préférence.</a:t>
            </a:r>
          </a:p>
          <a:p>
            <a:r>
              <a:rPr lang="fr-FR" b="1" dirty="0">
                <a:solidFill>
                  <a:schemeClr val="tx1"/>
                </a:solidFill>
              </a:rPr>
              <a:t>I</a:t>
            </a:r>
            <a:r>
              <a:rPr lang="fr-FR" b="1" dirty="0" smtClean="0">
                <a:solidFill>
                  <a:schemeClr val="tx1"/>
                </a:solidFill>
              </a:rPr>
              <a:t>l </a:t>
            </a:r>
            <a:r>
              <a:rPr lang="fr-FR" b="1" dirty="0">
                <a:solidFill>
                  <a:schemeClr val="tx1"/>
                </a:solidFill>
              </a:rPr>
              <a:t>est possible de les modifier jusqu’à la fermeture du service en ligne Orientation à la date indiquée par le chef d’établissement</a:t>
            </a:r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638145" y="353292"/>
            <a:ext cx="9102020" cy="603150"/>
          </a:xfrm>
        </p:spPr>
        <p:txBody>
          <a:bodyPr/>
          <a:lstStyle/>
          <a:p>
            <a:r>
              <a:rPr lang="fr-FR" sz="2000" dirty="0" smtClean="0"/>
              <a:t>Saisie des choix définitifs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 flipH="1">
            <a:off x="433633" y="6433334"/>
            <a:ext cx="1054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Service en ligne Orientation – Phase définitive 2022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67211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08881D5ED9294D8F3630F119C7F0D4" ma:contentTypeVersion="1" ma:contentTypeDescription="Crée un document." ma:contentTypeScope="" ma:versionID="2d24565892969eb9be327131c5f29cb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04C546C-1D42-49DF-A4A6-05DCDE13D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881F25-3931-4149-94CC-6987D58A7B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4F85E-51D8-49F3-85E6-0E8E72F958E4}">
  <ds:schemaRefs>
    <ds:schemaRef ds:uri="http://purl.org/dc/elements/1.1/"/>
    <ds:schemaRef ds:uri="http://www.w3.org/XML/1998/namespace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381</Words>
  <Application>Microsoft Office PowerPoint</Application>
  <PresentationFormat>Personnalisé</PresentationFormat>
  <Paragraphs>45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MINISTÈRIEL</vt:lpstr>
      <vt:lpstr>Service en ligne Orientation</vt:lpstr>
      <vt:lpstr>Connexion au service en ligne Orientation dans le portail Scolarité Services  compatible avec tous types de supports, tablettes, smartphones, ordinateurs </vt:lpstr>
      <vt:lpstr>Connexion au portail Scolarité services avec mon compte Educonnect </vt:lpstr>
      <vt:lpstr>Connexion au portail Scolarité services avec mon compte Educonnect </vt:lpstr>
      <vt:lpstr>Accès au service en ligne Orientation </vt:lpstr>
      <vt:lpstr>2. Saisie des choix définitifs </vt:lpstr>
      <vt:lpstr>Saisie des choix définitifs </vt:lpstr>
      <vt:lpstr>Saisie des choix définitifs </vt:lpstr>
      <vt:lpstr>Saisie des choix définitifs </vt:lpstr>
      <vt:lpstr>3. Validation des choix</vt:lpstr>
      <vt:lpstr>Validation des choix définitifs </vt:lpstr>
      <vt:lpstr>Validation des choix définitifs </vt:lpstr>
      <vt:lpstr>4. Consultation et réponses aux propositions du conseil de classe  </vt:lpstr>
      <vt:lpstr>Consultation et réponses aux propositions du conseil de classe </vt:lpstr>
    </vt:vector>
  </TitlesOfParts>
  <Company>Ministere de l'Education Nationale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GERALDINE DEMONT</dc:creator>
  <cp:lastModifiedBy>ADJOINT LP RIESS</cp:lastModifiedBy>
  <cp:revision>22</cp:revision>
  <cp:lastPrinted>2022-03-15T15:10:20Z</cp:lastPrinted>
  <dcterms:created xsi:type="dcterms:W3CDTF">2021-11-29T12:40:15Z</dcterms:created>
  <dcterms:modified xsi:type="dcterms:W3CDTF">2022-03-15T15:10:48Z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0x010100F408881D5ED9294D8F3630F119C7F0D4</vt:lpwstr>
  </property>
</Properties>
</file>