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76" r:id="rId3"/>
    <p:sldId id="268" r:id="rId4"/>
    <p:sldId id="277" r:id="rId5"/>
    <p:sldId id="259" r:id="rId6"/>
    <p:sldId id="265" r:id="rId7"/>
    <p:sldId id="266" r:id="rId8"/>
    <p:sldId id="279" r:id="rId9"/>
    <p:sldId id="270" r:id="rId10"/>
    <p:sldId id="269" r:id="rId11"/>
    <p:sldId id="271" r:id="rId12"/>
    <p:sldId id="280" r:id="rId13"/>
    <p:sldId id="263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9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43"/>
  </p:normalViewPr>
  <p:slideViewPr>
    <p:cSldViewPr snapToGrid="0" snapToObjects="1">
      <p:cViewPr varScale="1">
        <p:scale>
          <a:sx n="80" d="100"/>
          <a:sy n="80" d="100"/>
        </p:scale>
        <p:origin x="-96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6746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601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1077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9692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1851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9657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1025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83429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51293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4311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598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F57A62-018B-E641-821E-ABBBCAA3DEFB}" type="datetimeFigureOut">
              <a:rPr lang="fr-FR" smtClean="0"/>
              <a:t>23/11/2023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0066B-7AF4-4545-88A6-F5C844408A7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445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628907" y="748241"/>
            <a:ext cx="9144000" cy="1167694"/>
          </a:xfrm>
        </p:spPr>
        <p:txBody>
          <a:bodyPr>
            <a:normAutofit fontScale="90000"/>
          </a:bodyPr>
          <a:lstStyle/>
          <a:p>
            <a:r>
              <a:rPr lang="fr-FR" sz="6600" b="1" dirty="0">
                <a:solidFill>
                  <a:schemeClr val="accent1">
                    <a:lumMod val="50000"/>
                  </a:schemeClr>
                </a:solidFill>
              </a:rPr>
              <a:t>Les Sciences Economiques et Sociales</a:t>
            </a:r>
            <a:endParaRPr lang="fr-FR" sz="6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8B94FDCA-212B-420C-9759-172D52F0F6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964" y="2057047"/>
            <a:ext cx="5072857" cy="4496153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="" xmlns:a16="http://schemas.microsoft.com/office/drawing/2014/main" id="{16D66836-1BA1-4E42-AD5A-EECFBEE1454D}"/>
              </a:ext>
            </a:extLst>
          </p:cNvPr>
          <p:cNvSpPr txBox="1"/>
          <p:nvPr/>
        </p:nvSpPr>
        <p:spPr>
          <a:xfrm>
            <a:off x="327379" y="2920128"/>
            <a:ext cx="32558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0B050"/>
                </a:solidFill>
              </a:rPr>
              <a:t> … </a:t>
            </a:r>
            <a:r>
              <a:rPr lang="fr-FR" sz="2800" b="1" dirty="0" smtClean="0">
                <a:solidFill>
                  <a:srgbClr val="00B050"/>
                </a:solidFill>
              </a:rPr>
              <a:t>de la 2</a:t>
            </a:r>
            <a:r>
              <a:rPr lang="fr-FR" sz="2800" b="1" baseline="30000" dirty="0" smtClean="0">
                <a:solidFill>
                  <a:srgbClr val="00B050"/>
                </a:solidFill>
              </a:rPr>
              <a:t>nde</a:t>
            </a:r>
            <a:r>
              <a:rPr lang="fr-FR" sz="2800" b="1" dirty="0" smtClean="0">
                <a:solidFill>
                  <a:srgbClr val="00B050"/>
                </a:solidFill>
              </a:rPr>
              <a:t> …</a:t>
            </a:r>
            <a:endParaRPr lang="fr-FR" sz="2800" b="1" dirty="0">
              <a:solidFill>
                <a:srgbClr val="00B050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="" xmlns:a16="http://schemas.microsoft.com/office/drawing/2014/main" id="{39764504-BC1C-4BCC-A3ED-7935C451FC70}"/>
              </a:ext>
            </a:extLst>
          </p:cNvPr>
          <p:cNvSpPr txBox="1"/>
          <p:nvPr/>
        </p:nvSpPr>
        <p:spPr>
          <a:xfrm>
            <a:off x="8550234" y="3751250"/>
            <a:ext cx="364176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0B050"/>
                </a:solidFill>
              </a:rPr>
              <a:t> </a:t>
            </a:r>
            <a:r>
              <a:rPr lang="fr-FR" sz="2800" b="1" u="sng" dirty="0">
                <a:solidFill>
                  <a:srgbClr val="00B050"/>
                </a:solidFill>
              </a:rPr>
              <a:t>… </a:t>
            </a:r>
            <a:r>
              <a:rPr lang="fr-FR" sz="2800" b="1" u="sng" dirty="0" smtClean="0">
                <a:solidFill>
                  <a:srgbClr val="00B050"/>
                </a:solidFill>
              </a:rPr>
              <a:t>à l’ enseignement </a:t>
            </a:r>
            <a:r>
              <a:rPr lang="fr-FR" sz="2800" b="1" u="sng" dirty="0">
                <a:solidFill>
                  <a:srgbClr val="00B050"/>
                </a:solidFill>
              </a:rPr>
              <a:t>de spécialité </a:t>
            </a:r>
          </a:p>
          <a:p>
            <a:r>
              <a:rPr lang="fr-FR" sz="2800" b="1" dirty="0">
                <a:solidFill>
                  <a:srgbClr val="00B050"/>
                </a:solidFill>
              </a:rPr>
              <a:t>en Première </a:t>
            </a:r>
            <a:r>
              <a:rPr lang="fr-FR" sz="2800" b="1" dirty="0" smtClean="0">
                <a:solidFill>
                  <a:srgbClr val="00B050"/>
                </a:solidFill>
              </a:rPr>
              <a:t> (4 heures)</a:t>
            </a:r>
            <a:endParaRPr lang="fr-FR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661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46BC233F-9A2B-4CFD-8485-A922313466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483" y="177920"/>
            <a:ext cx="10255347" cy="645750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>
            <a:extLst>
              <a:ext uri="{FF2B5EF4-FFF2-40B4-BE49-F238E27FC236}">
                <a16:creationId xmlns="" xmlns:a16="http://schemas.microsoft.com/office/drawing/2014/main" id="{5B2E0C28-009A-48AD-89FA-F1514206B19E}"/>
              </a:ext>
            </a:extLst>
          </p:cNvPr>
          <p:cNvSpPr txBox="1"/>
          <p:nvPr/>
        </p:nvSpPr>
        <p:spPr>
          <a:xfrm>
            <a:off x="9980495" y="2215823"/>
            <a:ext cx="19244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(lettres et sciences sociales)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261CFC6-CBBF-4517-BDF4-5B79E6228727}"/>
              </a:ext>
            </a:extLst>
          </p:cNvPr>
          <p:cNvSpPr txBox="1"/>
          <p:nvPr/>
        </p:nvSpPr>
        <p:spPr>
          <a:xfrm>
            <a:off x="9980495" y="1956346"/>
            <a:ext cx="2031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/>
              <a:t>(économique et commerciale)</a:t>
            </a:r>
          </a:p>
        </p:txBody>
      </p:sp>
    </p:spTree>
    <p:extLst>
      <p:ext uri="{BB962C8B-B14F-4D97-AF65-F5344CB8AC3E}">
        <p14:creationId xmlns:p14="http://schemas.microsoft.com/office/powerpoint/2010/main" val="4250987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568B76F6-87A7-478D-9A7C-55E7EC4830E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6265" y="190910"/>
            <a:ext cx="10410092" cy="6470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7153409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22514" y="1056903"/>
            <a:ext cx="10379033" cy="1200329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fontAlgn="t"/>
            <a:r>
              <a:rPr lang="fr-FR" sz="2400" b="1" dirty="0"/>
              <a:t>L</a:t>
            </a:r>
            <a:r>
              <a:rPr lang="fr-FR" sz="2400" b="1" dirty="0" smtClean="0"/>
              <a:t>’association </a:t>
            </a:r>
            <a:r>
              <a:rPr lang="fr-FR" sz="2400" b="1" dirty="0"/>
              <a:t>des </a:t>
            </a:r>
            <a:r>
              <a:rPr lang="fr-FR" sz="2400" b="1" dirty="0">
                <a:solidFill>
                  <a:schemeClr val="bg1"/>
                </a:solidFill>
              </a:rPr>
              <a:t>SES avec les SVT</a:t>
            </a:r>
            <a:r>
              <a:rPr lang="fr-FR" sz="2400" dirty="0">
                <a:solidFill>
                  <a:schemeClr val="bg1"/>
                </a:solidFill>
              </a:rPr>
              <a:t> </a:t>
            </a:r>
            <a:r>
              <a:rPr lang="fr-FR" sz="2400" dirty="0"/>
              <a:t>est également envisageable, et peut permettre de poursuivre des études en école d’infirmière (IFSI), en STAPS ou encore en psychologie…</a:t>
            </a:r>
          </a:p>
        </p:txBody>
      </p:sp>
    </p:spTree>
    <p:extLst>
      <p:ext uri="{BB962C8B-B14F-4D97-AF65-F5344CB8AC3E}">
        <p14:creationId xmlns:p14="http://schemas.microsoft.com/office/powerpoint/2010/main" val="3823510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932047"/>
          </a:xfrm>
        </p:spPr>
        <p:txBody>
          <a:bodyPr>
            <a:normAutofit fontScale="90000"/>
          </a:bodyPr>
          <a:lstStyle/>
          <a:p>
            <a:r>
              <a:rPr lang="fr-FR" dirty="0"/>
              <a:t/>
            </a:r>
            <a:br>
              <a:rPr lang="fr-FR" dirty="0"/>
            </a:br>
            <a:r>
              <a:rPr lang="fr-FR" b="1" dirty="0">
                <a:solidFill>
                  <a:srgbClr val="0070C0"/>
                </a:solidFill>
              </a:rPr>
              <a:t>Quels débouchés professionnels avec la spé SES? </a:t>
            </a:r>
            <a:br>
              <a:rPr lang="fr-FR" b="1" dirty="0">
                <a:solidFill>
                  <a:srgbClr val="0070C0"/>
                </a:solidFill>
              </a:rPr>
            </a:br>
            <a:endParaRPr lang="fr-FR" b="1" dirty="0">
              <a:solidFill>
                <a:srgbClr val="0070C0"/>
              </a:solidFill>
            </a:endParaRPr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1413" y="757598"/>
            <a:ext cx="6032993" cy="6100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42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6DEADF02-BC14-4DE1-82A2-5C0898D11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7228" y="33639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fr-FR" b="1" dirty="0" smtClean="0">
                <a:solidFill>
                  <a:srgbClr val="7030A0"/>
                </a:solidFill>
              </a:rPr>
              <a:t>L’identité des SES ne change pas : on reste sur la combinaison des 3 disciplines que vous découvrez en 2</a:t>
            </a:r>
            <a:r>
              <a:rPr lang="fr-FR" b="1" baseline="30000" dirty="0" smtClean="0">
                <a:solidFill>
                  <a:srgbClr val="7030A0"/>
                </a:solidFill>
              </a:rPr>
              <a:t>nde</a:t>
            </a:r>
            <a:r>
              <a:rPr lang="fr-FR" b="1" dirty="0" smtClean="0">
                <a:solidFill>
                  <a:srgbClr val="7030A0"/>
                </a:solidFill>
              </a:rPr>
              <a:t> :</a:t>
            </a:r>
            <a:endParaRPr lang="fr-FR" b="1" dirty="0">
              <a:solidFill>
                <a:srgbClr val="7030A0"/>
              </a:solidFill>
            </a:endParaRPr>
          </a:p>
        </p:txBody>
      </p:sp>
      <p:sp>
        <p:nvSpPr>
          <p:cNvPr id="4" name="Rectangle à coins arrondis 3">
            <a:extLst>
              <a:ext uri="{FF2B5EF4-FFF2-40B4-BE49-F238E27FC236}">
                <a16:creationId xmlns="" xmlns:a16="http://schemas.microsoft.com/office/drawing/2014/main" id="{323E2B4B-3D27-4870-9C8A-E5802D3967FD}"/>
              </a:ext>
            </a:extLst>
          </p:cNvPr>
          <p:cNvSpPr>
            <a:spLocks/>
          </p:cNvSpPr>
          <p:nvPr/>
        </p:nvSpPr>
        <p:spPr>
          <a:xfrm>
            <a:off x="276442" y="2075566"/>
            <a:ext cx="3613680" cy="230319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fr-FR" sz="2800" b="1" dirty="0">
                <a:solidFill>
                  <a:srgbClr val="00B05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Science économique </a:t>
            </a:r>
            <a:r>
              <a:rPr lang="fr-FR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science sociale qui étudie les décisions individuelles et collectives de production, répartition et utilisation des ressource.</a:t>
            </a:r>
            <a:endParaRPr lang="fr-FR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à coins arrondis 4">
            <a:extLst>
              <a:ext uri="{FF2B5EF4-FFF2-40B4-BE49-F238E27FC236}">
                <a16:creationId xmlns="" xmlns:a16="http://schemas.microsoft.com/office/drawing/2014/main" id="{637337BC-E1DB-46EE-BC88-7E7905F344FE}"/>
              </a:ext>
            </a:extLst>
          </p:cNvPr>
          <p:cNvSpPr>
            <a:spLocks/>
          </p:cNvSpPr>
          <p:nvPr/>
        </p:nvSpPr>
        <p:spPr>
          <a:xfrm>
            <a:off x="4484277" y="2589547"/>
            <a:ext cx="3104128" cy="3863445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fr-FR" sz="2800" b="1" dirty="0">
                <a:solidFill>
                  <a:srgbClr val="0070C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Sociologie</a:t>
            </a:r>
          </a:p>
          <a:p>
            <a:pPr algn="just"/>
            <a:r>
              <a:rPr lang="fr-FR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science sociale qui étudie la manière dont on fait société et qui explique les comportements des individus en société, ainsi que les relations qu’ils nouent entre eux.</a:t>
            </a:r>
            <a:endParaRPr lang="fr-FR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à coins arrondis 5">
            <a:extLst>
              <a:ext uri="{FF2B5EF4-FFF2-40B4-BE49-F238E27FC236}">
                <a16:creationId xmlns="" xmlns:a16="http://schemas.microsoft.com/office/drawing/2014/main" id="{5443034E-5091-4535-8142-FB9416C250ED}"/>
              </a:ext>
            </a:extLst>
          </p:cNvPr>
          <p:cNvSpPr>
            <a:spLocks/>
          </p:cNvSpPr>
          <p:nvPr/>
        </p:nvSpPr>
        <p:spPr>
          <a:xfrm>
            <a:off x="8293593" y="3782539"/>
            <a:ext cx="3139230" cy="2303199"/>
          </a:xfrm>
          <a:prstGeom prst="round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just"/>
            <a:r>
              <a:rPr lang="fr-FR" sz="2800" b="1" dirty="0">
                <a:solidFill>
                  <a:schemeClr val="accent2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Science politique</a:t>
            </a:r>
          </a:p>
          <a:p>
            <a:pPr algn="just"/>
            <a:r>
              <a:rPr lang="fr-FR" sz="24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science sociale qui étudie comment se conquiert et s’exerce le pouvoir politique. </a:t>
            </a:r>
            <a:endParaRPr lang="fr-FR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969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AABD892F-27C9-4CE6-A77A-0C120690F31F}"/>
              </a:ext>
            </a:extLst>
          </p:cNvPr>
          <p:cNvSpPr txBox="1"/>
          <p:nvPr/>
        </p:nvSpPr>
        <p:spPr>
          <a:xfrm>
            <a:off x="327378" y="210026"/>
            <a:ext cx="11864622" cy="6386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595"/>
              </a:spcAft>
              <a:buClr>
                <a:srgbClr val="666699"/>
              </a:buClr>
              <a:buSzPts val="1600"/>
              <a:buFont typeface="Wingdings" panose="05000000000000000000" pitchFamily="2" charset="2"/>
              <a:buChar char=""/>
              <a:tabLst>
                <a:tab pos="252095" algn="l"/>
              </a:tabLst>
            </a:pPr>
            <a:r>
              <a:rPr lang="fr-FR" sz="3200" b="1" dirty="0">
                <a:solidFill>
                  <a:srgbClr val="666699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Les SES </a:t>
            </a:r>
            <a:r>
              <a:rPr lang="fr-FR" sz="3200" b="1" dirty="0" smtClean="0">
                <a:solidFill>
                  <a:srgbClr val="666699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en 1</a:t>
            </a:r>
            <a:r>
              <a:rPr lang="fr-FR" sz="3200" b="1" baseline="30000" dirty="0" smtClean="0">
                <a:solidFill>
                  <a:srgbClr val="666699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ère</a:t>
            </a:r>
            <a:r>
              <a:rPr lang="fr-FR" sz="3200" b="1" dirty="0" smtClean="0">
                <a:solidFill>
                  <a:srgbClr val="666699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 : </a:t>
            </a:r>
            <a:r>
              <a:rPr lang="fr-FR" sz="3200" b="1" dirty="0">
                <a:solidFill>
                  <a:srgbClr val="666699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  <a:cs typeface="Calibri" panose="020F0502020204030204" pitchFamily="34" charset="0"/>
              </a:rPr>
              <a:t>un  enseignement pour </a:t>
            </a:r>
            <a:r>
              <a:rPr lang="fr-FR" sz="3200" b="1" dirty="0">
                <a:solidFill>
                  <a:srgbClr val="666699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mieux comprendre les phénomènes économiques, sociaux et politiques contemporains </a:t>
            </a:r>
            <a:endParaRPr lang="fr-FR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595"/>
              </a:spcAft>
            </a:pPr>
            <a:r>
              <a:rPr lang="fr-FR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fr-FR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595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Ce que les SES apportent aux élèves :</a:t>
            </a:r>
            <a:endParaRPr lang="fr-FR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595"/>
              </a:spcAft>
            </a:pP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spcAft>
                <a:spcPts val="595"/>
              </a:spcAft>
              <a:buSzPts val="1100"/>
              <a:buFont typeface="Wingdings" panose="05000000000000000000" pitchFamily="2" charset="2"/>
              <a:buChar char=""/>
              <a:tabLst>
                <a:tab pos="252095" algn="l"/>
              </a:tabLst>
            </a:pP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Acquisition de </a:t>
            </a: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connaissances et raisonnements spécifiques</a:t>
            </a: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aux diverses sciences sociales (concepts, théories…)</a:t>
            </a:r>
          </a:p>
          <a:p>
            <a:pPr marL="342900" lvl="0" indent="-342900">
              <a:spcAft>
                <a:spcPts val="595"/>
              </a:spcAft>
              <a:buSzPts val="1100"/>
              <a:buFont typeface="Wingdings" panose="05000000000000000000" pitchFamily="2" charset="2"/>
              <a:buChar char=""/>
              <a:tabLst>
                <a:tab pos="252095" algn="l"/>
              </a:tabLst>
            </a:pP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Construction d’</a:t>
            </a: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argumentations</a:t>
            </a: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écrites et orales</a:t>
            </a:r>
          </a:p>
          <a:p>
            <a:pPr marL="342900" lvl="0" indent="-342900">
              <a:spcAft>
                <a:spcPts val="595"/>
              </a:spcAft>
              <a:buSzPts val="1100"/>
              <a:buFont typeface="Wingdings" panose="05000000000000000000" pitchFamily="2" charset="2"/>
              <a:buChar char=""/>
              <a:tabLst>
                <a:tab pos="252095" algn="l"/>
              </a:tabLst>
            </a:pP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Exercice du </a:t>
            </a: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sens critique</a:t>
            </a:r>
            <a:endParaRPr lang="fr-FR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595"/>
              </a:spcAft>
              <a:buSzPts val="1100"/>
              <a:buFont typeface="Wingdings" panose="05000000000000000000" pitchFamily="2" charset="2"/>
              <a:buChar char=""/>
              <a:tabLst>
                <a:tab pos="252095" algn="l"/>
              </a:tabLst>
            </a:pP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Analyse </a:t>
            </a: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et </a:t>
            </a: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synthèse de documents</a:t>
            </a: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variés (données statistiques, articles de presse, enquêtes, films …) </a:t>
            </a:r>
            <a:endParaRPr lang="fr-FR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spcAft>
                <a:spcPts val="595"/>
              </a:spcAft>
              <a:buSzPts val="1100"/>
              <a:buFont typeface="Wingdings" panose="05000000000000000000" pitchFamily="2" charset="2"/>
              <a:buChar char=""/>
              <a:tabLst>
                <a:tab pos="252095" algn="l"/>
              </a:tabLst>
            </a:pP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Curiosité intellectuelle</a:t>
            </a:r>
            <a:r>
              <a:rPr lang="fr-FR" sz="2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et </a:t>
            </a:r>
            <a:r>
              <a:rPr lang="fr-FR" sz="2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ouverture au monde économique, social et politique</a:t>
            </a:r>
            <a:endParaRPr lang="fr-FR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595"/>
              </a:spcAft>
            </a:pP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 </a:t>
            </a:r>
            <a:endParaRPr lang="fr-FR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algn="ctr">
              <a:spcAft>
                <a:spcPts val="595"/>
              </a:spcAft>
            </a:pP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Ces </a:t>
            </a:r>
            <a:r>
              <a:rPr lang="fr-FR" sz="2000" b="1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compétences</a:t>
            </a: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 figurent dans de nombreux </a:t>
            </a:r>
            <a:r>
              <a:rPr lang="fr-FR" sz="2000" b="1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attendus</a:t>
            </a: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 </a:t>
            </a:r>
            <a:endParaRPr lang="fr-FR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algn="ctr">
              <a:spcAft>
                <a:spcPts val="595"/>
              </a:spcAft>
            </a:pPr>
            <a:r>
              <a:rPr lang="fr-FR" sz="2000" i="1" dirty="0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des formations d’enseignement supérieur recensées dans </a:t>
            </a:r>
            <a:r>
              <a:rPr lang="fr-FR" sz="2000" b="1" i="1" dirty="0" err="1">
                <a:solidFill>
                  <a:srgbClr val="00B050"/>
                </a:solidFill>
                <a:effectLst/>
                <a:latin typeface="Calibri" panose="020F0502020204030204" pitchFamily="34" charset="0"/>
                <a:ea typeface="MS Mincho" panose="02020609040205080304" pitchFamily="49" charset="-128"/>
              </a:rPr>
              <a:t>Parcoursup</a:t>
            </a:r>
            <a:endParaRPr lang="fr-FR" sz="2000" dirty="0">
              <a:solidFill>
                <a:srgbClr val="00B050"/>
              </a:solidFill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635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="" xmlns:a16="http://schemas.microsoft.com/office/drawing/2014/main" id="{FE3DA1C0-1726-4A18-AC35-2278796CD0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829" y="1711429"/>
            <a:ext cx="10515600" cy="1325563"/>
          </a:xfrm>
        </p:spPr>
        <p:txBody>
          <a:bodyPr/>
          <a:lstStyle/>
          <a:p>
            <a:r>
              <a:rPr lang="fr-FR" b="1" dirty="0">
                <a:solidFill>
                  <a:srgbClr val="00B050"/>
                </a:solidFill>
              </a:rPr>
              <a:t>Des exemples de thèmes abordés </a:t>
            </a:r>
            <a:r>
              <a:rPr lang="fr-FR" b="1" dirty="0" smtClean="0">
                <a:solidFill>
                  <a:srgbClr val="00B050"/>
                </a:solidFill>
              </a:rPr>
              <a:t>en Première</a:t>
            </a:r>
            <a:endParaRPr lang="fr-FR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2186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 : coins arrondis 7">
            <a:extLst>
              <a:ext uri="{FF2B5EF4-FFF2-40B4-BE49-F238E27FC236}">
                <a16:creationId xmlns="" xmlns:a16="http://schemas.microsoft.com/office/drawing/2014/main" id="{35F127DC-4DC6-4D5B-9A08-6F9CD69105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02844" y="0"/>
            <a:ext cx="5994400" cy="6858000"/>
          </a:xfrm>
          <a:prstGeom prst="roundRect">
            <a:avLst>
              <a:gd name="adj" fmla="val 16667"/>
            </a:avLst>
          </a:prstGeom>
          <a:solidFill>
            <a:srgbClr val="666699"/>
          </a:solidFill>
          <a:ln w="12700">
            <a:solidFill>
              <a:srgbClr val="666699"/>
            </a:solidFill>
            <a:miter lim="800000"/>
            <a:headEnd/>
            <a:tailEnd/>
          </a:ln>
        </p:spPr>
        <p:txBody>
          <a:bodyPr rot="0" vert="horz" wrap="square" lIns="18000" tIns="10800" rIns="18000" bIns="10800" anchor="ctr" anchorCtr="0" upright="1">
            <a:noAutofit/>
          </a:bodyPr>
          <a:lstStyle/>
          <a:p>
            <a:pPr algn="ctr">
              <a:spcAft>
                <a:spcPts val="595"/>
              </a:spcAft>
            </a:pPr>
            <a:r>
              <a:rPr lang="fr-FR" sz="3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 </a:t>
            </a:r>
            <a:r>
              <a:rPr lang="fr-FR" sz="3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É</a:t>
            </a:r>
            <a:r>
              <a:rPr lang="fr-FR" sz="3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CONOMIQUE</a:t>
            </a:r>
            <a:endParaRPr lang="fr-FR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595"/>
              </a:spcAft>
            </a:pPr>
            <a:r>
              <a:rPr lang="fr-FR" sz="105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Les marchés : comment fonctionnent-ils ? Quels sont les divers degrés de concurrence ?</a:t>
            </a:r>
            <a:r>
              <a:rPr lang="fr-FR" sz="28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fr-FR" sz="28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financement de </a:t>
            </a: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l’économie : comment les agents économiques trouvent-ils les fonds qui leur manquent ?</a:t>
            </a: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monnaie : quelles formes prend-elle ? Qui la crée ?</a:t>
            </a: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La mise en œuvre des politiques </a:t>
            </a: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économiques : comment baisser le chômage ? Contrôler la hausse des prix ?</a:t>
            </a: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84DE4CE9-0C86-4A05-940B-50C84140B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507" y="1597907"/>
            <a:ext cx="2352675" cy="1743075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="" xmlns:a16="http://schemas.microsoft.com/office/drawing/2014/main" id="{DBE9DD6F-6CAB-4CAD-ACA5-195F8D61BE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89156" y="3971925"/>
            <a:ext cx="2867025" cy="160972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98DF5A4F-33C2-4EFA-AD8F-3015E7F77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7258" y="1490141"/>
            <a:ext cx="3084742" cy="185084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112BBB53-39BF-4C3F-8B79-049510F70C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6757" y="3859472"/>
            <a:ext cx="2508425" cy="176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41020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="" xmlns:a16="http://schemas.microsoft.com/office/drawing/2014/main" id="{1891313C-FDD2-430A-B137-265EA0D47F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433032" y="940434"/>
            <a:ext cx="5157941" cy="5222860"/>
          </a:xfrm>
          <a:prstGeom prst="roundRect">
            <a:avLst>
              <a:gd name="adj" fmla="val 16667"/>
            </a:avLst>
          </a:prstGeom>
          <a:solidFill>
            <a:srgbClr val="002060"/>
          </a:solidFill>
          <a:ln w="12700">
            <a:solidFill>
              <a:srgbClr val="9E9EBE"/>
            </a:solidFill>
            <a:miter lim="800000"/>
            <a:headEnd/>
            <a:tailEnd/>
          </a:ln>
        </p:spPr>
        <p:txBody>
          <a:bodyPr rot="0" vert="horz" wrap="square" lIns="18000" tIns="45720" rIns="18000" bIns="45720" anchor="t" anchorCtr="0" upright="1">
            <a:noAutofit/>
          </a:bodyPr>
          <a:lstStyle/>
          <a:p>
            <a:pPr algn="ctr">
              <a:spcAft>
                <a:spcPts val="595"/>
              </a:spcAft>
            </a:pPr>
            <a:r>
              <a:rPr lang="fr-FR" sz="3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SCIENCE</a:t>
            </a:r>
            <a:r>
              <a:rPr lang="fr-FR" sz="3600" dirty="0"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36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POLITIQUE</a:t>
            </a:r>
            <a:endParaRPr lang="fr-FR" sz="36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595"/>
              </a:spcAft>
            </a:pPr>
            <a:endParaRPr lang="fr-FR" sz="5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0" indent="-215900">
              <a:spcAft>
                <a:spcPts val="595"/>
              </a:spcAft>
              <a:tabLst>
                <a:tab pos="215900" algn="l"/>
              </a:tabLst>
            </a:pPr>
            <a:endParaRPr lang="fr-FR" sz="26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6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L’opinion publique </a:t>
            </a:r>
            <a:r>
              <a:rPr lang="fr-FR" sz="26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comment la définir, comment la mesurer (sondages d’opinion)</a:t>
            </a:r>
            <a:endParaRPr lang="fr-FR" sz="26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endParaRPr lang="fr-FR" sz="26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600" b="1" dirty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=&gt; Le vote et l’abstention </a:t>
            </a:r>
            <a:r>
              <a:rPr lang="fr-FR" sz="2600" b="1" dirty="0" smtClean="0">
                <a:solidFill>
                  <a:srgbClr val="FFFFF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: comment les mesurer, comment les expliquer ?</a:t>
            </a:r>
            <a:endParaRPr lang="fr-FR" sz="26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215900" indent="-215900">
              <a:spcAft>
                <a:spcPts val="595"/>
              </a:spcAft>
              <a:tabLst>
                <a:tab pos="215900" algn="l"/>
              </a:tabLst>
            </a:pPr>
            <a:endParaRPr lang="fr-FR" sz="2600" b="1" dirty="0">
              <a:solidFill>
                <a:srgbClr val="FFFFFF"/>
              </a:solidFill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B72688B-132C-43D8-B5A0-71087AA3E5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8936" y="1778352"/>
            <a:ext cx="2190750" cy="192405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728F1CE1-243B-4F03-81AE-A88756A68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923" y="4081460"/>
            <a:ext cx="3268109" cy="1924049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09AF55D4-B3F2-4358-895D-BC4200AA02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0539" y="1778352"/>
            <a:ext cx="2947244" cy="1650648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="" xmlns:a16="http://schemas.microsoft.com/office/drawing/2014/main" id="{BC8D4C8B-39DF-4A49-9127-A701169CCC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71305" y="3829795"/>
            <a:ext cx="3026477" cy="1924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0978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 : coins arrondis 4">
            <a:extLst>
              <a:ext uri="{FF2B5EF4-FFF2-40B4-BE49-F238E27FC236}">
                <a16:creationId xmlns="" xmlns:a16="http://schemas.microsoft.com/office/drawing/2014/main" id="{B9F52EFC-6DCC-4D8F-8247-DF2209C75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23210" y="0"/>
            <a:ext cx="5867969" cy="6858000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 w="12700">
            <a:solidFill>
              <a:srgbClr val="8989B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595"/>
              </a:spcAft>
            </a:pPr>
            <a:r>
              <a:rPr lang="fr-FR" sz="44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SOCIOLOGIE</a:t>
            </a:r>
            <a:endParaRPr lang="fr-FR" sz="4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595"/>
              </a:spcAft>
            </a:pPr>
            <a:r>
              <a:rPr lang="fr-FR" sz="2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fr-FR" sz="2800" b="1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socialisation</a:t>
            </a: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800" b="1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allant plus loin qu’en 2</a:t>
            </a:r>
            <a:r>
              <a:rPr lang="fr-FR" sz="2800" b="1" baseline="30000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nde</a:t>
            </a:r>
            <a:r>
              <a:rPr lang="fr-FR" sz="2800" b="1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: quelle trajectoire de socialisation les individus peuvent-ils prendre ?</a:t>
            </a:r>
            <a:endParaRPr lang="fr-FR" sz="1000" b="1" dirty="0">
              <a:solidFill>
                <a:srgbClr val="FFFF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déviance et la délinquance : pourquoi transgressent-donc les normes ? Comment mesurer la délinquance ? </a:t>
            </a: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spcAft>
                <a:spcPts val="595"/>
              </a:spcAft>
              <a:buFont typeface="Wingdings" panose="05000000000000000000" pitchFamily="2" charset="2"/>
              <a:buChar char="Ø"/>
              <a:tabLst>
                <a:tab pos="215900" algn="l"/>
              </a:tabLst>
            </a:pPr>
            <a:r>
              <a:rPr lang="fr-FR" sz="2800" b="1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liens </a:t>
            </a:r>
            <a:r>
              <a:rPr lang="fr-FR" sz="2800" b="1" dirty="0" smtClean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sociaux : comment se construisent-ils ? Sont-ils fragilisés ?</a:t>
            </a:r>
            <a:endParaRPr lang="fr-FR" sz="2800" b="1" dirty="0">
              <a:solidFill>
                <a:srgbClr val="FFFFFF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228600">
              <a:spcAft>
                <a:spcPts val="595"/>
              </a:spcAft>
            </a:pPr>
            <a:endParaRPr lang="fr-FR" sz="10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0" indent="-215900">
              <a:spcAft>
                <a:spcPts val="595"/>
              </a:spcAft>
              <a:tabLst>
                <a:tab pos="215900" algn="l"/>
              </a:tabLst>
            </a:pPr>
            <a:r>
              <a:rPr lang="fr-FR" sz="2800" b="1" dirty="0">
                <a:solidFill>
                  <a:srgbClr val="FFFFFF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fr-FR" sz="28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Image 2">
            <a:extLst>
              <a:ext uri="{FF2B5EF4-FFF2-40B4-BE49-F238E27FC236}">
                <a16:creationId xmlns="" xmlns:a16="http://schemas.microsoft.com/office/drawing/2014/main" id="{0F48C2DE-9A92-4D1B-9392-DE45A35B52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294" y="1431044"/>
            <a:ext cx="2326569" cy="226121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="" xmlns:a16="http://schemas.microsoft.com/office/drawing/2014/main" id="{7E5435C5-B47F-4E59-BF1D-6593011F9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9437" y="1797402"/>
            <a:ext cx="2367152" cy="218757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="" xmlns:a16="http://schemas.microsoft.com/office/drawing/2014/main" id="{9C4C7A9F-2CC8-4324-900F-3EA244DE51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294" y="4082378"/>
            <a:ext cx="2205215" cy="2504689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="" xmlns:a16="http://schemas.microsoft.com/office/drawing/2014/main" id="{A3629458-CB90-44F3-9A35-598FFCB639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91180" y="4246563"/>
            <a:ext cx="3144222" cy="1846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660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 : coins arrondis 4">
            <a:extLst>
              <a:ext uri="{FF2B5EF4-FFF2-40B4-BE49-F238E27FC236}">
                <a16:creationId xmlns="" xmlns:a16="http://schemas.microsoft.com/office/drawing/2014/main" id="{B9F52EFC-6DCC-4D8F-8247-DF2209C755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2031" y="0"/>
            <a:ext cx="5867969" cy="6858000"/>
          </a:xfrm>
          <a:prstGeom prst="roundRect">
            <a:avLst>
              <a:gd name="adj" fmla="val 16667"/>
            </a:avLst>
          </a:prstGeom>
          <a:solidFill>
            <a:schemeClr val="accent6"/>
          </a:solidFill>
          <a:ln w="12700">
            <a:solidFill>
              <a:srgbClr val="8989B1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ctr" anchorCtr="0" upright="1">
            <a:noAutofit/>
          </a:bodyPr>
          <a:lstStyle/>
          <a:p>
            <a:pPr algn="ctr">
              <a:spcAft>
                <a:spcPts val="595"/>
              </a:spcAft>
            </a:pPr>
            <a:r>
              <a:rPr lang="fr-FR" sz="4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REGARDS CROISES</a:t>
            </a:r>
          </a:p>
          <a:p>
            <a:pPr algn="ctr">
              <a:spcAft>
                <a:spcPts val="595"/>
              </a:spcAft>
            </a:pP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spcAft>
                <a:spcPts val="595"/>
              </a:spcAft>
              <a:buFont typeface="Wingdings" panose="05000000000000000000" pitchFamily="2" charset="2"/>
              <a:buChar char="Ø"/>
            </a:pPr>
            <a:r>
              <a:rPr lang="fr-FR" sz="2800" b="1" dirty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 protection sociale : comment nous protège-t-elle face aux risque de l’existence </a:t>
            </a: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>
              <a:spcAft>
                <a:spcPts val="595"/>
              </a:spcAft>
            </a:pPr>
            <a:endParaRPr lang="fr-FR" sz="2800" b="1" dirty="0" smtClean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71500" indent="-571500">
              <a:spcAft>
                <a:spcPts val="595"/>
              </a:spcAft>
              <a:buFont typeface="Wingdings" panose="05000000000000000000" pitchFamily="2" charset="2"/>
              <a:buChar char="Ø"/>
            </a:pPr>
            <a:r>
              <a:rPr lang="fr-FR" sz="2800" b="1" dirty="0" smtClean="0">
                <a:solidFill>
                  <a:srgbClr val="FFFFFF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L’entreprise : un objet économique, mais aussi sociologique et politique</a:t>
            </a:r>
            <a:endParaRPr lang="fr-FR" sz="2800" b="1" dirty="0">
              <a:solidFill>
                <a:srgbClr val="FFFFFF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595"/>
              </a:spcAft>
            </a:pPr>
            <a:r>
              <a:rPr lang="fr-F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171450" indent="-171450">
              <a:spcAft>
                <a:spcPts val="595"/>
              </a:spcAft>
              <a:buFont typeface="Wingdings" panose="05000000000000000000" pitchFamily="2" charset="2"/>
              <a:buChar char="Ø"/>
            </a:pPr>
            <a:endParaRPr lang="fr-FR" sz="1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15900" indent="-215900">
              <a:spcAft>
                <a:spcPts val="595"/>
              </a:spcAft>
              <a:tabLst>
                <a:tab pos="215900" algn="l"/>
              </a:tabLst>
            </a:pPr>
            <a:r>
              <a:rPr lang="fr-FR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  <p:pic>
        <p:nvPicPr>
          <p:cNvPr id="1026" name="Picture 2" descr="La sécurité sociale des indépendants : tout ce qu'il faut savoi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701" y="606650"/>
            <a:ext cx="4689558" cy="272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a Gestion des Conflits au sein de l'Entreprise - Entreprise Cre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834" y="3547753"/>
            <a:ext cx="4000789" cy="3000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17016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="" xmlns:a16="http://schemas.microsoft.com/office/drawing/2014/main" id="{F5F237DE-393C-4AD4-B667-931403F7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0166" y="365125"/>
            <a:ext cx="10903634" cy="1325563"/>
          </a:xfrm>
        </p:spPr>
        <p:txBody>
          <a:bodyPr/>
          <a:lstStyle/>
          <a:p>
            <a:r>
              <a:rPr lang="fr-FR" b="1" dirty="0">
                <a:solidFill>
                  <a:srgbClr val="0070C0"/>
                </a:solidFill>
              </a:rPr>
              <a:t>Quelles études après le bac en ayant fait SES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="" xmlns:a16="http://schemas.microsoft.com/office/drawing/2014/main" id="{6C7B0B31-22B4-4C70-B14B-A372E5C5C656}"/>
              </a:ext>
            </a:extLst>
          </p:cNvPr>
          <p:cNvSpPr txBox="1"/>
          <p:nvPr/>
        </p:nvSpPr>
        <p:spPr>
          <a:xfrm>
            <a:off x="829994" y="1983545"/>
            <a:ext cx="1080398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Symbol" panose="05050102010706020507" pitchFamily="18" charset="2"/>
              <a:buChar char="Þ"/>
            </a:pPr>
            <a:r>
              <a:rPr lang="fr-FR" sz="3600" b="1" dirty="0"/>
              <a:t>Des études longues </a:t>
            </a:r>
            <a:r>
              <a:rPr lang="fr-FR" sz="3600" dirty="0"/>
              <a:t>: université, écoles sur concours (commerce, journalisme, sciences politiques, …), classes préparatoires aux grandes écoles (CPGE)</a:t>
            </a:r>
          </a:p>
          <a:p>
            <a:endParaRPr lang="fr-FR" sz="3600" b="1" dirty="0"/>
          </a:p>
          <a:p>
            <a:pPr marL="571500" indent="-571500">
              <a:buFont typeface="Symbol" panose="05050102010706020507" pitchFamily="18" charset="2"/>
              <a:buChar char="Þ"/>
            </a:pPr>
            <a:r>
              <a:rPr lang="fr-FR" sz="3600" b="1" dirty="0"/>
              <a:t>Des études courtes </a:t>
            </a:r>
            <a:r>
              <a:rPr lang="fr-FR" sz="3600" dirty="0"/>
              <a:t>: BTS, </a:t>
            </a:r>
            <a:r>
              <a:rPr lang="fr-FR" sz="3600" dirty="0" smtClean="0"/>
              <a:t>BUT</a:t>
            </a:r>
            <a:endParaRPr lang="fr-FR" sz="3600" dirty="0"/>
          </a:p>
        </p:txBody>
      </p:sp>
    </p:spTree>
    <p:extLst>
      <p:ext uri="{BB962C8B-B14F-4D97-AF65-F5344CB8AC3E}">
        <p14:creationId xmlns:p14="http://schemas.microsoft.com/office/powerpoint/2010/main" val="27668916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909</TotalTime>
  <Words>256</Words>
  <Application>Microsoft Office PowerPoint</Application>
  <PresentationFormat>Personnalisé</PresentationFormat>
  <Paragraphs>58</Paragraphs>
  <Slides>13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Thème Office</vt:lpstr>
      <vt:lpstr>Les Sciences Economiques et Sociales</vt:lpstr>
      <vt:lpstr>L’identité des SES ne change pas : on reste sur la combinaison des 3 disciplines que vous découvrez en 2nde :</vt:lpstr>
      <vt:lpstr>Présentation PowerPoint</vt:lpstr>
      <vt:lpstr>Des exemples de thèmes abordés en Première</vt:lpstr>
      <vt:lpstr>Présentation PowerPoint</vt:lpstr>
      <vt:lpstr>Présentation PowerPoint</vt:lpstr>
      <vt:lpstr>Présentation PowerPoint</vt:lpstr>
      <vt:lpstr>Présentation PowerPoint</vt:lpstr>
      <vt:lpstr>Quelles études après le bac en ayant fait SES ?</vt:lpstr>
      <vt:lpstr>Présentation PowerPoint</vt:lpstr>
      <vt:lpstr>Présentation PowerPoint</vt:lpstr>
      <vt:lpstr>Présentation PowerPoint</vt:lpstr>
      <vt:lpstr> Quels débouchés professionnels avec la spé SES?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choix des enseignements de spécialité de 1ère</dc:title>
  <dc:creator>Utilisateur de Microsoft Office</dc:creator>
  <cp:lastModifiedBy>CARRASCO EUGENIE</cp:lastModifiedBy>
  <cp:revision>33</cp:revision>
  <dcterms:created xsi:type="dcterms:W3CDTF">2019-12-16T17:16:51Z</dcterms:created>
  <dcterms:modified xsi:type="dcterms:W3CDTF">2023-11-23T09:41:55Z</dcterms:modified>
</cp:coreProperties>
</file>