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5" r:id="rId7"/>
    <p:sldId id="266" r:id="rId8"/>
    <p:sldId id="268" r:id="rId9"/>
    <p:sldId id="269" r:id="rId10"/>
    <p:sldId id="261" r:id="rId11"/>
    <p:sldId id="258" r:id="rId12"/>
    <p:sldId id="259" r:id="rId13"/>
    <p:sldId id="271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5954BCD-29C7-43C6-B4EF-A519729EA9A1}">
          <p14:sldIdLst>
            <p14:sldId id="256"/>
          </p14:sldIdLst>
        </p14:section>
        <p14:section name="Section sans titre" id="{BCCC1B4E-28B0-4EE5-87D4-B57339CF7010}">
          <p14:sldIdLst/>
        </p14:section>
        <p14:section name="Section sans titre" id="{86D2593E-A40A-4F46-A652-6330F20BE639}">
          <p14:sldIdLst>
            <p14:sldId id="257"/>
            <p14:sldId id="260"/>
            <p14:sldId id="262"/>
            <p14:sldId id="263"/>
            <p14:sldId id="265"/>
            <p14:sldId id="266"/>
            <p14:sldId id="268"/>
            <p14:sldId id="269"/>
            <p14:sldId id="261"/>
            <p14:sldId id="258"/>
            <p14:sldId id="259"/>
            <p14:sldId id="271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5" autoAdjust="0"/>
    <p:restoredTop sz="94660"/>
  </p:normalViewPr>
  <p:slideViewPr>
    <p:cSldViewPr snapToGrid="0">
      <p:cViewPr varScale="1">
        <p:scale>
          <a:sx n="53" d="100"/>
          <a:sy n="53" d="100"/>
        </p:scale>
        <p:origin x="57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ngall.com/engineer-png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xhere.com/fr/photo/1451109" TargetMode="External"/><Relationship Id="rId4" Type="http://schemas.openxmlformats.org/officeDocument/2006/relationships/image" Target="../media/image30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49BE7F-FBA9-494E-A96B-FCC5E8DC4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755" y="1194199"/>
            <a:ext cx="10433509" cy="971190"/>
          </a:xfrm>
        </p:spPr>
        <p:txBody>
          <a:bodyPr>
            <a:normAutofit fontScale="90000"/>
          </a:bodyPr>
          <a:lstStyle/>
          <a:p>
            <a:r>
              <a:rPr lang="fr-FR" dirty="0"/>
              <a:t>Présentation de l’EDS Physique Chimie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1AA7D8F-9736-4300-B312-7E0172E6BE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13" t="40702" r="44540" b="8503"/>
          <a:stretch/>
        </p:blipFill>
        <p:spPr>
          <a:xfrm>
            <a:off x="280491" y="2412221"/>
            <a:ext cx="6052992" cy="31022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1594722-1BAD-46B7-BC6E-C3FDCB8F89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432" t="43273" r="2025" b="8045"/>
          <a:stretch/>
        </p:blipFill>
        <p:spPr>
          <a:xfrm>
            <a:off x="6832756" y="2350513"/>
            <a:ext cx="4089556" cy="297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6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00C641-1048-4E20-9576-A2AB52E63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?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CA25E77-C9E0-4CDF-8AAA-3746E1BA765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t="22408"/>
          <a:stretch/>
        </p:blipFill>
        <p:spPr>
          <a:xfrm>
            <a:off x="1219814" y="1986371"/>
            <a:ext cx="9177892" cy="3624754"/>
          </a:xfrm>
        </p:spPr>
      </p:pic>
    </p:spTree>
    <p:extLst>
      <p:ext uri="{BB962C8B-B14F-4D97-AF65-F5344CB8AC3E}">
        <p14:creationId xmlns:p14="http://schemas.microsoft.com/office/powerpoint/2010/main" val="2856913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69C107F0-78D6-47FE-828E-F55F0C590E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9" r="2059"/>
          <a:stretch/>
        </p:blipFill>
        <p:spPr>
          <a:xfrm>
            <a:off x="9023230" y="3199932"/>
            <a:ext cx="2453671" cy="173379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B6A284C-A95F-4850-8A65-2C5062AA2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94125"/>
            <a:ext cx="10364451" cy="778326"/>
          </a:xfrm>
        </p:spPr>
        <p:txBody>
          <a:bodyPr/>
          <a:lstStyle/>
          <a:p>
            <a:r>
              <a:rPr lang="fr-FR" dirty="0"/>
              <a:t>Pour faire quoi après ?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1BD23B6-FFBA-475C-89B2-7C7C03969C0B}"/>
              </a:ext>
            </a:extLst>
          </p:cNvPr>
          <p:cNvSpPr txBox="1">
            <a:spLocks/>
          </p:cNvSpPr>
          <p:nvPr/>
        </p:nvSpPr>
        <p:spPr>
          <a:xfrm>
            <a:off x="476836" y="1269221"/>
            <a:ext cx="10840660" cy="38614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/>
              <a:t>Ouvre la voie des études supérieures relevant des domaines des sciences. </a:t>
            </a:r>
            <a:endParaRPr lang="fr-FR" dirty="0"/>
          </a:p>
          <a:p>
            <a:pPr lvl="1"/>
            <a:r>
              <a:rPr lang="fr-FR" sz="2400" dirty="0"/>
              <a:t>Des sciences expérimentales ( physique, chimie, biologie, géophysique, biochimie, ….</a:t>
            </a:r>
          </a:p>
          <a:p>
            <a:pPr lvl="1"/>
            <a:r>
              <a:rPr lang="fr-FR" sz="2400" dirty="0"/>
              <a:t>De la médecine</a:t>
            </a:r>
          </a:p>
          <a:p>
            <a:pPr lvl="1"/>
            <a:r>
              <a:rPr lang="fr-FR" sz="2400" dirty="0"/>
              <a:t>De la technologie</a:t>
            </a:r>
          </a:p>
          <a:p>
            <a:pPr lvl="1"/>
            <a:r>
              <a:rPr lang="fr-FR" sz="2400" dirty="0"/>
              <a:t>De l’ingénierie ( bâtiments, aéronautique, transports …..) </a:t>
            </a:r>
          </a:p>
          <a:p>
            <a:pPr lvl="1"/>
            <a:r>
              <a:rPr lang="fr-FR" sz="2400" dirty="0"/>
              <a:t>De l’informatique</a:t>
            </a:r>
          </a:p>
          <a:p>
            <a:pPr lvl="1"/>
            <a:r>
              <a:rPr lang="fr-FR" sz="2400" dirty="0"/>
              <a:t>Des mathématiques …… </a:t>
            </a:r>
          </a:p>
          <a:p>
            <a:pPr lvl="1"/>
            <a:r>
              <a:rPr lang="fr-FR" sz="2400" b="1" dirty="0"/>
              <a:t>mais pas que : </a:t>
            </a:r>
            <a:r>
              <a:rPr lang="fr-FR" sz="2400" dirty="0"/>
              <a:t>aussi du Commerce </a:t>
            </a:r>
            <a:r>
              <a:rPr lang="fr-FR" sz="2400" b="1" dirty="0"/>
              <a:t>…..</a:t>
            </a:r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11E6BCF-9BE0-4858-BC21-8A6267180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0410" y="2817003"/>
            <a:ext cx="2495586" cy="12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07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F2985B-F334-4F3F-B1EE-BCF77CF50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70038"/>
          </a:xfrm>
        </p:spPr>
        <p:txBody>
          <a:bodyPr/>
          <a:lstStyle/>
          <a:p>
            <a:r>
              <a:rPr lang="fr-FR" dirty="0"/>
              <a:t>Quelles études après le BAC?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8FB5C344-2470-47DA-8C35-6382DB8D07C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75473" t="24102" b="28334"/>
          <a:stretch/>
        </p:blipFill>
        <p:spPr>
          <a:xfrm>
            <a:off x="8206701" y="1878371"/>
            <a:ext cx="3106435" cy="3113447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2CDA73ED-B986-4F73-A31C-1FE5F8B59E8B}"/>
              </a:ext>
            </a:extLst>
          </p:cNvPr>
          <p:cNvSpPr txBox="1">
            <a:spLocks/>
          </p:cNvSpPr>
          <p:nvPr/>
        </p:nvSpPr>
        <p:spPr>
          <a:xfrm>
            <a:off x="818407" y="1952217"/>
            <a:ext cx="10363826" cy="3861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/>
              <a:t>Licences scientifiques</a:t>
            </a:r>
          </a:p>
          <a:p>
            <a:r>
              <a:rPr lang="fr-FR" sz="2400" b="1" dirty="0"/>
              <a:t>Classe préparatoires MPSI, PCSI, BCPST</a:t>
            </a:r>
          </a:p>
          <a:p>
            <a:r>
              <a:rPr lang="fr-FR" sz="2400" b="1" dirty="0"/>
              <a:t>Ecole d’ingénieurs avec prépas intégrées</a:t>
            </a:r>
          </a:p>
          <a:p>
            <a:r>
              <a:rPr lang="fr-FR" sz="2400" b="1" dirty="0"/>
              <a:t>Licence de santé </a:t>
            </a:r>
          </a:p>
          <a:p>
            <a:r>
              <a:rPr lang="fr-FR" sz="2400" b="1" dirty="0"/>
              <a:t>BTS ET BUT technologiques ……</a:t>
            </a:r>
          </a:p>
          <a:p>
            <a:pPr marL="457200" lvl="1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8951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756D26E6-3BFA-46AA-8611-11E7C93A906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15366" y="2867295"/>
            <a:ext cx="1588802" cy="3424237"/>
          </a:xfr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92F6489-E8C9-4933-87D0-1D2E75D7E1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298611" y="415719"/>
            <a:ext cx="3339805" cy="22339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DF2985B-F334-4F3F-B1EE-BCF77CF50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407" y="612767"/>
            <a:ext cx="9294151" cy="1070038"/>
          </a:xfrm>
        </p:spPr>
        <p:txBody>
          <a:bodyPr/>
          <a:lstStyle/>
          <a:p>
            <a:r>
              <a:rPr lang="fr-FR" dirty="0"/>
              <a:t>Et après Quels métiers?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2CDA73ED-B986-4F73-A31C-1FE5F8B59E8B}"/>
              </a:ext>
            </a:extLst>
          </p:cNvPr>
          <p:cNvSpPr txBox="1">
            <a:spLocks/>
          </p:cNvSpPr>
          <p:nvPr/>
        </p:nvSpPr>
        <p:spPr>
          <a:xfrm>
            <a:off x="1804167" y="1952217"/>
            <a:ext cx="9378065" cy="38614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 err="1"/>
              <a:t>Technicien-ne</a:t>
            </a:r>
            <a:r>
              <a:rPr lang="fr-FR" sz="2400" b="1" dirty="0"/>
              <a:t> de laboratoire</a:t>
            </a:r>
          </a:p>
          <a:p>
            <a:r>
              <a:rPr lang="fr-FR" sz="2400" b="1" dirty="0" err="1"/>
              <a:t>Astrophisicien</a:t>
            </a:r>
            <a:r>
              <a:rPr lang="fr-FR" sz="2400" b="1" dirty="0"/>
              <a:t>-ne</a:t>
            </a:r>
          </a:p>
          <a:p>
            <a:r>
              <a:rPr lang="fr-FR" sz="2400" b="1" dirty="0"/>
              <a:t>Métiers de la santé ( Médecine, Kiné, Pharmacie, manip radio …)</a:t>
            </a:r>
          </a:p>
          <a:p>
            <a:r>
              <a:rPr lang="fr-FR" sz="2400" b="1" dirty="0" err="1"/>
              <a:t>Ingénieur-e</a:t>
            </a:r>
            <a:endParaRPr lang="fr-FR" sz="2400" b="1" dirty="0"/>
          </a:p>
          <a:p>
            <a:r>
              <a:rPr lang="fr-FR" sz="2400" b="1" dirty="0" err="1"/>
              <a:t>Enseignant-e</a:t>
            </a:r>
            <a:endParaRPr lang="fr-FR" sz="2400" b="1" dirty="0"/>
          </a:p>
          <a:p>
            <a:r>
              <a:rPr lang="fr-FR" sz="2400" b="1" dirty="0"/>
              <a:t>Technico-commercial</a:t>
            </a:r>
          </a:p>
          <a:p>
            <a:r>
              <a:rPr lang="fr-FR" sz="2400" b="1" dirty="0"/>
              <a:t>Responsable de fabrication</a:t>
            </a:r>
          </a:p>
          <a:p>
            <a:r>
              <a:rPr lang="fr-FR" sz="2400" b="1" dirty="0"/>
              <a:t>Conseiller-</a:t>
            </a:r>
            <a:r>
              <a:rPr lang="fr-FR" sz="2400" b="1" dirty="0" err="1"/>
              <a:t>ére</a:t>
            </a:r>
            <a:r>
              <a:rPr lang="fr-FR" sz="2400" b="1" dirty="0"/>
              <a:t> en environnement ……</a:t>
            </a:r>
          </a:p>
          <a:p>
            <a:pPr marL="457200" lvl="1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9106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2E7C50-1642-4ED4-BB22-1557594EA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Fin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AC01C1B-DB10-436F-9EC1-CC9900AE3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449" y="1983935"/>
            <a:ext cx="4077419" cy="405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20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928D64-4AFC-4770-B072-13951BFF1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593" y="646566"/>
            <a:ext cx="10620007" cy="1075647"/>
          </a:xfrm>
        </p:spPr>
        <p:txBody>
          <a:bodyPr/>
          <a:lstStyle/>
          <a:p>
            <a:r>
              <a:rPr lang="fr-FR" dirty="0"/>
              <a:t>Pourquoi choisir la spécialité Physique-Chimie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BCF20F-04F1-4E2B-8E0E-CD607CDE66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929778"/>
            <a:ext cx="7908173" cy="3861422"/>
          </a:xfrm>
        </p:spPr>
        <p:txBody>
          <a:bodyPr/>
          <a:lstStyle/>
          <a:p>
            <a:r>
              <a:rPr lang="fr-FR" sz="2400" b="1" dirty="0"/>
              <a:t>Compétences nécessaires </a:t>
            </a:r>
            <a:r>
              <a:rPr lang="fr-FR" dirty="0"/>
              <a:t>:</a:t>
            </a:r>
          </a:p>
          <a:p>
            <a:pPr lvl="1"/>
            <a:r>
              <a:rPr lang="fr-FR" sz="2400" dirty="0"/>
              <a:t>Être curieux</a:t>
            </a:r>
          </a:p>
          <a:p>
            <a:pPr lvl="1"/>
            <a:r>
              <a:rPr lang="fr-FR" sz="2400" dirty="0"/>
              <a:t>Aimer les expériences</a:t>
            </a:r>
          </a:p>
          <a:p>
            <a:pPr lvl="1"/>
            <a:r>
              <a:rPr lang="fr-FR" sz="2400" dirty="0"/>
              <a:t>Aimer comprendre les phénomènes qui nous entourent</a:t>
            </a:r>
          </a:p>
          <a:p>
            <a:pPr lvl="1"/>
            <a:r>
              <a:rPr lang="fr-FR" sz="2400" dirty="0"/>
              <a:t>Avoir un esprit logique</a:t>
            </a:r>
          </a:p>
          <a:p>
            <a:pPr lvl="1"/>
            <a:r>
              <a:rPr lang="fr-FR" sz="2400" dirty="0"/>
              <a:t>Ne pas être trop fâché avec les maths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B2CB173-3ED3-4CE1-BFB3-3B3785211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0896" y="1514317"/>
            <a:ext cx="2366704" cy="306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117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9578494-46D9-4953-90CF-AFDDB8DEE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4389" y="841237"/>
            <a:ext cx="2942297" cy="179988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2E685A4-770D-4276-B75C-A12ED61DC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85938" y="332098"/>
            <a:ext cx="10364451" cy="1255162"/>
          </a:xfrm>
        </p:spPr>
        <p:txBody>
          <a:bodyPr/>
          <a:lstStyle/>
          <a:p>
            <a:r>
              <a:rPr lang="fr-FR" dirty="0"/>
              <a:t>L’esprit du programme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32A8DE0-F63E-4E42-956F-AC02580E1B3E}"/>
              </a:ext>
            </a:extLst>
          </p:cNvPr>
          <p:cNvSpPr txBox="1">
            <a:spLocks/>
          </p:cNvSpPr>
          <p:nvPr/>
        </p:nvSpPr>
        <p:spPr>
          <a:xfrm>
            <a:off x="449825" y="1587260"/>
            <a:ext cx="7325450" cy="45272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/>
              <a:t>Pratique expérimentale support de la formation</a:t>
            </a:r>
            <a:endParaRPr lang="fr-FR" sz="2400" dirty="0"/>
          </a:p>
          <a:p>
            <a:pPr lvl="1"/>
            <a:r>
              <a:rPr lang="fr-FR" sz="2400" dirty="0"/>
              <a:t>But : Développer les compétences de la démarche scientifique</a:t>
            </a:r>
          </a:p>
          <a:p>
            <a:pPr lvl="1"/>
            <a:endParaRPr lang="fr-FR" sz="2400" dirty="0"/>
          </a:p>
          <a:p>
            <a:pPr marL="269875" lvl="1" indent="-269875"/>
            <a:r>
              <a:rPr lang="fr-FR" sz="2400" b="1" dirty="0"/>
              <a:t>Modélisation</a:t>
            </a:r>
          </a:p>
          <a:p>
            <a:pPr marL="727075" lvl="2" indent="-269875"/>
            <a:r>
              <a:rPr lang="fr-FR" sz="2400" dirty="0"/>
              <a:t>Etablir un lien entre le « monde » des objets, des expériences, des faits et celui des modèles et des théories.</a:t>
            </a:r>
          </a:p>
          <a:p>
            <a:pPr marL="457200" lvl="2" indent="0">
              <a:buNone/>
            </a:pPr>
            <a:endParaRPr lang="fr-FR" sz="2400" dirty="0"/>
          </a:p>
          <a:p>
            <a:pPr marL="269875" lvl="1" indent="-269875"/>
            <a:r>
              <a:rPr lang="fr-FR" sz="2400" b="1" dirty="0"/>
              <a:t>Approche concrète et contextualisée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83AAE3F-5E0A-40A5-AE2B-56369B5613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7" t="2456" r="1784"/>
          <a:stretch/>
        </p:blipFill>
        <p:spPr>
          <a:xfrm>
            <a:off x="7853912" y="3295291"/>
            <a:ext cx="3836505" cy="281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011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3250F4-85C3-4C9F-B47B-EB70E774C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753" y="434488"/>
            <a:ext cx="10364451" cy="1106766"/>
          </a:xfrm>
        </p:spPr>
        <p:txBody>
          <a:bodyPr/>
          <a:lstStyle/>
          <a:p>
            <a:r>
              <a:rPr lang="fr-FR" dirty="0"/>
              <a:t>Contenus disciplinaires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43FF0481-5300-4C1D-9064-0A6161552340}"/>
              </a:ext>
            </a:extLst>
          </p:cNvPr>
          <p:cNvSpPr txBox="1">
            <a:spLocks/>
          </p:cNvSpPr>
          <p:nvPr/>
        </p:nvSpPr>
        <p:spPr>
          <a:xfrm>
            <a:off x="449825" y="1587260"/>
            <a:ext cx="9441798" cy="4527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/>
              <a:t>Constitution et transformation de la matière</a:t>
            </a:r>
            <a:endParaRPr lang="fr-FR" sz="2400" dirty="0"/>
          </a:p>
          <a:p>
            <a:pPr lvl="1"/>
            <a:endParaRPr lang="fr-FR" sz="2400" dirty="0"/>
          </a:p>
          <a:p>
            <a:pPr marL="269875" lvl="1" indent="-269875"/>
            <a:r>
              <a:rPr lang="fr-FR" sz="2400" b="1" dirty="0"/>
              <a:t>Mouvement et interactions</a:t>
            </a:r>
          </a:p>
          <a:p>
            <a:pPr marL="457200" lvl="2" indent="0">
              <a:buNone/>
            </a:pPr>
            <a:endParaRPr lang="fr-FR" sz="2400" dirty="0"/>
          </a:p>
          <a:p>
            <a:pPr marL="269875" lvl="1" indent="-269875"/>
            <a:r>
              <a:rPr lang="fr-FR" sz="2400" b="1" dirty="0"/>
              <a:t>L'énergie : conservation et transferts</a:t>
            </a:r>
          </a:p>
          <a:p>
            <a:pPr marL="0" lvl="1" indent="0">
              <a:buNone/>
            </a:pPr>
            <a:endParaRPr lang="fr-FR" sz="2400" b="1" dirty="0"/>
          </a:p>
          <a:p>
            <a:pPr marL="269875" lvl="1" indent="-269875"/>
            <a:r>
              <a:rPr lang="fr-FR" sz="2400" b="1" dirty="0"/>
              <a:t>Ondes et signaux</a:t>
            </a:r>
          </a:p>
          <a:p>
            <a:pPr marL="269875" lvl="1" indent="-269875"/>
            <a:endParaRPr lang="fr-FR" sz="2400" b="1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853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7194F3-4C00-4EAF-A679-84DE8162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49" y="299679"/>
            <a:ext cx="10984928" cy="870977"/>
          </a:xfrm>
        </p:spPr>
        <p:txBody>
          <a:bodyPr>
            <a:normAutofit/>
          </a:bodyPr>
          <a:lstStyle/>
          <a:p>
            <a:r>
              <a:rPr lang="fr-FR" dirty="0"/>
              <a:t>Constitution et transformations de la matière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83546A-9088-4109-BD22-0F3AD3CE62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2732" y="1058174"/>
            <a:ext cx="10886536" cy="489951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b="1" dirty="0"/>
              <a:t>Suivi de l’évolution d’un système, siège d’une transformation Domaines variés proposés: </a:t>
            </a:r>
            <a:r>
              <a:rPr lang="fr-FR" cap="none" dirty="0"/>
              <a:t>Combustion, corrosion, détartrage, contrôle qualité, analyse de produits d’usages courants, surveillance environnementale, analyses biologiques, </a:t>
            </a:r>
            <a:r>
              <a:rPr lang="fr-FR" cap="none" dirty="0" err="1"/>
              <a:t>etc</a:t>
            </a:r>
            <a:r>
              <a:rPr lang="fr-FR" cap="none" dirty="0"/>
              <a:t> 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79BADA2-EB32-483D-ADCB-96BD5A4D0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22" y="2221538"/>
            <a:ext cx="2306130" cy="20476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84614B9-30E7-451A-8A72-E039A99BB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22" y="4375725"/>
            <a:ext cx="3050915" cy="222092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54858E9-26E6-43E8-89F4-B4D083FB3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1110" y="2262390"/>
            <a:ext cx="2925403" cy="42266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C5704F1-694B-467D-BB21-3E10D0B2D5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686" y="2262390"/>
            <a:ext cx="2583143" cy="416336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A2CB3BA-BC8B-4317-BFD3-EAAF4CEFD6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1140" y="1929151"/>
            <a:ext cx="3024598" cy="387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515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7194F3-4C00-4EAF-A679-84DE8162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49" y="299679"/>
            <a:ext cx="10984928" cy="870977"/>
          </a:xfrm>
        </p:spPr>
        <p:txBody>
          <a:bodyPr>
            <a:normAutofit/>
          </a:bodyPr>
          <a:lstStyle/>
          <a:p>
            <a:r>
              <a:rPr lang="fr-FR" dirty="0"/>
              <a:t>Constitution et transformations de la matière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83546A-9088-4109-BD22-0F3AD3CE62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2732" y="1058174"/>
            <a:ext cx="10886536" cy="4899513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fr-FR" b="1" dirty="0"/>
              <a:t>De la structure des entités aux propriétés physiques de la matière :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E1B2911-7C0E-41BE-801B-0A2C572DB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59" y="1514935"/>
            <a:ext cx="3990019" cy="260866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F4BAB25-4027-4932-8B56-1CDF55FE3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720" y="3673139"/>
            <a:ext cx="3990019" cy="273501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B682D93-3380-4D36-9FA4-C0A8BFFE28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9271" y="1514935"/>
            <a:ext cx="4397318" cy="472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64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7194F3-4C00-4EAF-A679-84DE8162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49" y="299679"/>
            <a:ext cx="10984928" cy="870977"/>
          </a:xfrm>
        </p:spPr>
        <p:txBody>
          <a:bodyPr>
            <a:normAutofit/>
          </a:bodyPr>
          <a:lstStyle/>
          <a:p>
            <a:r>
              <a:rPr lang="fr-FR" dirty="0"/>
              <a:t>Constitution et transformations de la matière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83546A-9088-4109-BD22-0F3AD3CE62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2732" y="1058174"/>
            <a:ext cx="10886536" cy="4899513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fr-FR" b="1" dirty="0"/>
              <a:t>Propriétés physico-chimiques, synthèses et combustions d’espèces chimiques organiques :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2D402A4-FF2C-4AFA-A7E6-685A7A71A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29" y="1866799"/>
            <a:ext cx="3351241" cy="240040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3907E53-9B53-434B-9840-D7DDAEBBD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198" y="2958281"/>
            <a:ext cx="2231889" cy="302816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BF39C25-A917-4600-9451-25028F25A4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868" y="1929151"/>
            <a:ext cx="5978211" cy="246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73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7194F3-4C00-4EAF-A679-84DE8162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49" y="299679"/>
            <a:ext cx="10984928" cy="677981"/>
          </a:xfrm>
        </p:spPr>
        <p:txBody>
          <a:bodyPr>
            <a:normAutofit/>
          </a:bodyPr>
          <a:lstStyle/>
          <a:p>
            <a:r>
              <a:rPr lang="fr-FR" dirty="0"/>
              <a:t>L’énergie : conversions et transferts 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40BF16C-10BB-4B9D-81AF-B7C9595D355B}"/>
              </a:ext>
            </a:extLst>
          </p:cNvPr>
          <p:cNvSpPr txBox="1">
            <a:spLocks/>
          </p:cNvSpPr>
          <p:nvPr/>
        </p:nvSpPr>
        <p:spPr>
          <a:xfrm>
            <a:off x="6553203" y="1058174"/>
            <a:ext cx="5115774" cy="5382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/>
              <a:t>2. Aspects énergétiques des phénomènes mécaniques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691267F2-E88D-47A3-BCD9-514AEED48D9A}"/>
              </a:ext>
            </a:extLst>
          </p:cNvPr>
          <p:cNvSpPr txBox="1">
            <a:spLocks/>
          </p:cNvSpPr>
          <p:nvPr/>
        </p:nvSpPr>
        <p:spPr>
          <a:xfrm>
            <a:off x="373812" y="1058174"/>
            <a:ext cx="5264988" cy="5382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/>
              <a:t>1. Aspects énergétiques des phénomènes électriques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E5CA5A4-E29D-4768-830E-14902682A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31" y="2053771"/>
            <a:ext cx="4575052" cy="429622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39D0485-CA79-45E3-8181-04BA36922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5427" y="2040920"/>
            <a:ext cx="4112323" cy="448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437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26BC0669-BCF9-443A-A5C6-B7E587A47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497" y="1529138"/>
            <a:ext cx="7407787" cy="325805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27194F3-4C00-4EAF-A679-84DE8162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49" y="299679"/>
            <a:ext cx="10984928" cy="677981"/>
          </a:xfrm>
        </p:spPr>
        <p:txBody>
          <a:bodyPr>
            <a:normAutofit/>
          </a:bodyPr>
          <a:lstStyle/>
          <a:p>
            <a:r>
              <a:rPr lang="fr-FR" dirty="0"/>
              <a:t>Ondes et signaux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40BF16C-10BB-4B9D-81AF-B7C9595D355B}"/>
              </a:ext>
            </a:extLst>
          </p:cNvPr>
          <p:cNvSpPr txBox="1">
            <a:spLocks/>
          </p:cNvSpPr>
          <p:nvPr/>
        </p:nvSpPr>
        <p:spPr>
          <a:xfrm>
            <a:off x="4528458" y="1058174"/>
            <a:ext cx="7638826" cy="5382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/>
              <a:t>2. La lumière : images et couleurs, modèles ondulatoire et particulaire 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691267F2-E88D-47A3-BCD9-514AEED48D9A}"/>
              </a:ext>
            </a:extLst>
          </p:cNvPr>
          <p:cNvSpPr txBox="1">
            <a:spLocks/>
          </p:cNvSpPr>
          <p:nvPr/>
        </p:nvSpPr>
        <p:spPr>
          <a:xfrm>
            <a:off x="373812" y="1058174"/>
            <a:ext cx="5264988" cy="5382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/>
              <a:t>1. Ondes mécaniques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5BE89C5-F075-4ACD-A4D3-51DBEB168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49" y="1448624"/>
            <a:ext cx="3346103" cy="253028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94EFBEB-8899-4DA0-8495-0B3880184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049" y="3943491"/>
            <a:ext cx="3166395" cy="261483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85D64ED-290B-4B5E-8997-226CC717EB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3826" y="4783999"/>
            <a:ext cx="6844362" cy="195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310398"/>
      </p:ext>
    </p:extLst>
  </p:cSld>
  <p:clrMapOvr>
    <a:masterClrMapping/>
  </p:clrMapOvr>
</p:sld>
</file>

<file path=ppt/theme/theme1.xml><?xml version="1.0" encoding="utf-8"?>
<a:theme xmlns:a="http://schemas.openxmlformats.org/drawingml/2006/main" name="Ronds dans l’eau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TM04033925[[fn=Ronds dans l’eau]]</Template>
  <TotalTime>76</TotalTime>
  <Words>343</Words>
  <Application>Microsoft Office PowerPoint</Application>
  <PresentationFormat>Grand écran</PresentationFormat>
  <Paragraphs>66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Arial</vt:lpstr>
      <vt:lpstr>Tw Cen MT</vt:lpstr>
      <vt:lpstr>Ronds dans l’eau</vt:lpstr>
      <vt:lpstr>Présentation de l’EDS Physique Chimie </vt:lpstr>
      <vt:lpstr>Pourquoi choisir la spécialité Physique-Chimie ?</vt:lpstr>
      <vt:lpstr>L’esprit du programme</vt:lpstr>
      <vt:lpstr>Contenus disciplinaires</vt:lpstr>
      <vt:lpstr>Constitution et transformations de la matière</vt:lpstr>
      <vt:lpstr>Constitution et transformations de la matière</vt:lpstr>
      <vt:lpstr>Constitution et transformations de la matière</vt:lpstr>
      <vt:lpstr>L’énergie : conversions et transferts </vt:lpstr>
      <vt:lpstr>Ondes et signaux</vt:lpstr>
      <vt:lpstr>Comment ?</vt:lpstr>
      <vt:lpstr>Pour faire quoi après ?</vt:lpstr>
      <vt:lpstr>Quelles études après le BAC?</vt:lpstr>
      <vt:lpstr>Et après Quels métiers?</vt:lpstr>
      <vt:lpstr>Fin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l’EDS Physique Chimie</dc:title>
  <dc:creator>Régine MARTIN</dc:creator>
  <cp:lastModifiedBy>Régine MARTIN</cp:lastModifiedBy>
  <cp:revision>3</cp:revision>
  <dcterms:created xsi:type="dcterms:W3CDTF">2022-01-19T13:58:21Z</dcterms:created>
  <dcterms:modified xsi:type="dcterms:W3CDTF">2024-12-04T17:23:55Z</dcterms:modified>
</cp:coreProperties>
</file>